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6" r:id="rId9"/>
    <p:sldId id="267" r:id="rId10"/>
    <p:sldId id="271" r:id="rId11"/>
  </p:sldIdLst>
  <p:sldSz cx="12192000" cy="6858000"/>
  <p:notesSz cx="7559675" cy="106918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83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83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83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83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8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279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3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48764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A6F7283-F545-4857-B9EB-B404EA015B9C}" type="slidenum">
              <a:t>‹#›</a:t>
            </a:fld>
            <a:endParaRPr/>
          </a:p>
        </p:txBody>
      </p:sp>
      <p:sp>
        <p:nvSpPr>
          <p:cNvPr id="1048765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9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99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00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48801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76D2F51-EFC2-46F3-AA7F-ABB0840F54A3}" type="slidenum">
              <a:t>‹#›</a:t>
            </a:fld>
            <a:endParaRPr/>
          </a:p>
        </p:txBody>
      </p:sp>
      <p:sp>
        <p:nvSpPr>
          <p:cNvPr id="1048802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8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8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8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86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8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4878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90C890E-C65E-41D8-B924-940921F0F8F8}" type="slidenum">
              <a:t>‹#›</a:t>
            </a:fld>
            <a:endParaRPr/>
          </a:p>
        </p:txBody>
      </p:sp>
      <p:sp>
        <p:nvSpPr>
          <p:cNvPr id="104878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7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74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75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76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77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78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7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4878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E11AAD3-B0BE-45EF-80D3-C67E34277486}" type="slidenum">
              <a:t>‹#›</a:t>
            </a:fld>
            <a:endParaRPr/>
          </a:p>
        </p:txBody>
      </p:sp>
      <p:sp>
        <p:nvSpPr>
          <p:cNvPr id="104878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581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uk-UA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582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48583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86EEFE6-8512-4B7E-85A7-B45976072609}" type="slidenum">
              <a:t>‹#›</a:t>
            </a:fld>
            <a:endParaRPr/>
          </a:p>
        </p:txBody>
      </p:sp>
      <p:sp>
        <p:nvSpPr>
          <p:cNvPr id="1048584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0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05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48806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1B55278-5512-4261-902E-E91A9BFC2600}" type="slidenum">
              <a:t>‹#›</a:t>
            </a:fld>
            <a:endParaRPr/>
          </a:p>
        </p:txBody>
      </p:sp>
      <p:sp>
        <p:nvSpPr>
          <p:cNvPr id="1048807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0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1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11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48812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1C5B87F-5569-4577-BED3-615D4FB40635}" type="slidenum">
              <a:t>‹#›</a:t>
            </a:fld>
            <a:endParaRPr/>
          </a:p>
        </p:txBody>
      </p:sp>
      <p:sp>
        <p:nvSpPr>
          <p:cNvPr id="1048813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15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48816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C10854B-E225-4980-926B-B7EFC551E5ED}" type="slidenum">
              <a:t>‹#›</a:t>
            </a:fld>
            <a:endParaRPr/>
          </a:p>
        </p:txBody>
      </p:sp>
      <p:sp>
        <p:nvSpPr>
          <p:cNvPr id="1048817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8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uk-UA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769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48770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6CA063F-5AD7-4534-A24D-8CF67A1EFD27}" type="slidenum">
              <a:t>‹#›</a:t>
            </a:fld>
            <a:endParaRPr/>
          </a:p>
        </p:txBody>
      </p:sp>
      <p:sp>
        <p:nvSpPr>
          <p:cNvPr id="1048771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21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22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48823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1F2F6F0-10BD-4A6A-857D-3D5762BB42FB}" type="slidenum">
              <a:t>‹#›</a:t>
            </a:fld>
            <a:endParaRPr/>
          </a:p>
        </p:txBody>
      </p:sp>
      <p:sp>
        <p:nvSpPr>
          <p:cNvPr id="1048824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2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2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28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829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48830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52FABF4-3C68-45A2-AFA6-232EAC41C22C}" type="slidenum">
              <a:t>‹#›</a:t>
            </a:fld>
            <a:endParaRPr/>
          </a:p>
        </p:txBody>
      </p:sp>
      <p:sp>
        <p:nvSpPr>
          <p:cNvPr id="1048831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9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9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93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uk-UA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794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48795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B0E1AC5-4997-43B6-B38E-73CB183BF1F2}" type="slidenum">
              <a:t>‹#›</a:t>
            </a:fld>
            <a:endParaRPr/>
          </a:p>
        </p:txBody>
      </p:sp>
      <p:sp>
        <p:nvSpPr>
          <p:cNvPr id="1048796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uk-UA" sz="6000" b="0" strike="noStrike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uk-UA" sz="6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8577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uk-UA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uk-UA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8578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1048579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uk-UA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C023451-DF1E-4937-A0D7-6C7ED36C30AC}" type="slidenum">
              <a:rPr lang="uk-UA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Графіка 2"/>
          <p:cNvPicPr>
            <a:picLocks/>
          </p:cNvPicPr>
          <p:nvPr/>
        </p:nvPicPr>
        <p:blipFill>
          <a:blip r:embed="rId2"/>
          <a:srcRect l="14734" r="19827" b="7121"/>
          <a:stretch>
            <a:fillRect/>
          </a:stretch>
        </p:blipFill>
        <p:spPr>
          <a:xfrm>
            <a:off x="0" y="-557885"/>
            <a:ext cx="12191760" cy="5596560"/>
          </a:xfrm>
          <a:prstGeom prst="rect">
            <a:avLst/>
          </a:prstGeom>
          <a:ln w="0">
            <a:noFill/>
          </a:ln>
        </p:spPr>
      </p:pic>
      <p:sp>
        <p:nvSpPr>
          <p:cNvPr id="1048585" name="Google Shape;108;p2"/>
          <p:cNvSpPr/>
          <p:nvPr/>
        </p:nvSpPr>
        <p:spPr>
          <a:xfrm>
            <a:off x="317880" y="4080240"/>
            <a:ext cx="11525400" cy="15081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3200" b="0" strike="noStrike" spc="-1" dirty="0">
                <a:solidFill>
                  <a:srgbClr val="182947"/>
                </a:solidFill>
                <a:latin typeface="Montserrat Black"/>
                <a:ea typeface="Proxima Nova"/>
              </a:rPr>
              <a:t>ЗВІТ</a:t>
            </a:r>
            <a:endParaRPr lang="uk-UA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2800" b="0" strike="noStrike" spc="-1" dirty="0">
                <a:solidFill>
                  <a:srgbClr val="182947"/>
                </a:solidFill>
                <a:latin typeface="Montserrat ExtraBold"/>
                <a:ea typeface="Proxima Nova"/>
              </a:rPr>
              <a:t>за перше півріччя 2026-го року поліцейського офіцера</a:t>
            </a:r>
            <a:r>
              <a:rPr lang="en-US" altLang="uk-UA" sz="2800" b="0" strike="noStrike" spc="-1" dirty="0">
                <a:solidFill>
                  <a:srgbClr val="182947"/>
                </a:solidFill>
                <a:latin typeface="Montserrat ExtraBold"/>
                <a:ea typeface="Proxima Nova"/>
              </a:rPr>
              <a:t> </a:t>
            </a:r>
            <a:endParaRPr lang="uk-UA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2800" b="0" strike="noStrike" spc="-1" dirty="0" err="1">
                <a:solidFill>
                  <a:srgbClr val="182947"/>
                </a:solidFill>
                <a:latin typeface="Montserrat ExtraBold"/>
                <a:ea typeface="Proxima Nova"/>
              </a:rPr>
              <a:t>Степненської</a:t>
            </a:r>
            <a:r>
              <a:rPr lang="uk-UA" sz="2800" b="0" strike="noStrike" spc="-1" dirty="0">
                <a:solidFill>
                  <a:srgbClr val="182947"/>
                </a:solidFill>
                <a:latin typeface="Montserrat ExtraBold"/>
                <a:ea typeface="Proxima Nova"/>
              </a:rPr>
              <a:t> </a:t>
            </a:r>
            <a:r>
              <a:rPr lang="uk-UA" sz="3200" b="0" strike="noStrike" spc="-1" dirty="0">
                <a:solidFill>
                  <a:srgbClr val="182947"/>
                </a:solidFill>
                <a:latin typeface="Montserrat ExtraBold"/>
                <a:ea typeface="Proxima Nova"/>
              </a:rPr>
              <a:t>громади</a:t>
            </a:r>
            <a:endParaRPr lang="uk-UA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97153" name="Рисунок 1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31080" y="1910160"/>
            <a:ext cx="1712520" cy="1783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1" name="Google Shape;108;p2"/>
          <p:cNvSpPr/>
          <p:nvPr/>
        </p:nvSpPr>
        <p:spPr>
          <a:xfrm>
            <a:off x="333000" y="425160"/>
            <a:ext cx="115254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2400" b="0" strike="noStrike" spc="-1">
                <a:solidFill>
                  <a:srgbClr val="182947"/>
                </a:solidFill>
                <a:latin typeface="Montserrat Black"/>
                <a:ea typeface="Proxima Nova"/>
              </a:rPr>
              <a:t>Безпекові ініціативи</a:t>
            </a:r>
            <a:endParaRPr lang="uk-UA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946" y="1026940"/>
            <a:ext cx="7010806" cy="52581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0" y="989426"/>
            <a:ext cx="3971714" cy="52956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Графіка 2"/>
          <p:cNvPicPr>
            <a:picLocks/>
          </p:cNvPicPr>
          <p:nvPr/>
        </p:nvPicPr>
        <p:blipFill>
          <a:blip r:embed="rId2"/>
          <a:srcRect l="14734" r="19827" b="7121"/>
          <a:stretch>
            <a:fillRect/>
          </a:stretch>
        </p:blipFill>
        <p:spPr>
          <a:xfrm>
            <a:off x="0" y="1261080"/>
            <a:ext cx="12191760" cy="7332314"/>
          </a:xfrm>
          <a:prstGeom prst="rect">
            <a:avLst/>
          </a:prstGeom>
          <a:ln w="0">
            <a:noFill/>
          </a:ln>
        </p:spPr>
      </p:pic>
      <p:sp>
        <p:nvSpPr>
          <p:cNvPr id="1048586" name="Google Shape;108;p2"/>
          <p:cNvSpPr/>
          <p:nvPr/>
        </p:nvSpPr>
        <p:spPr>
          <a:xfrm>
            <a:off x="329760" y="469440"/>
            <a:ext cx="11525400" cy="7078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altLang="uk-UA" sz="2400" b="0" strike="noStrike" spc="-1" dirty="0">
                <a:solidFill>
                  <a:srgbClr val="182947"/>
                </a:solidFill>
                <a:latin typeface="Montserrat ExtraBold"/>
                <a:ea typeface="Proxima Nova"/>
              </a:rPr>
              <a:t>(</a:t>
            </a:r>
            <a:r>
              <a:rPr lang="uk-UA" altLang="uk-UA" sz="2400" b="0" strike="noStrike" spc="-1" dirty="0" err="1">
                <a:solidFill>
                  <a:srgbClr val="182947"/>
                </a:solidFill>
                <a:latin typeface="Montserrat ExtraBold"/>
                <a:ea typeface="Proxima Nova"/>
              </a:rPr>
              <a:t>Степнянська</a:t>
            </a:r>
            <a:r>
              <a:rPr lang="en-US" altLang="uk-UA" sz="2400" b="0" strike="noStrike" spc="-1" dirty="0">
                <a:solidFill>
                  <a:srgbClr val="182947"/>
                </a:solidFill>
                <a:latin typeface="Montserrat ExtraBold"/>
                <a:ea typeface="Proxima Nova"/>
              </a:rPr>
              <a:t>)</a:t>
            </a:r>
            <a:endParaRPr lang="uk-UA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1600" b="0" strike="noStrike" spc="-1" dirty="0">
                <a:solidFill>
                  <a:srgbClr val="182947"/>
                </a:solidFill>
                <a:latin typeface="Montserrat SemiBold"/>
                <a:ea typeface="Proxima Nova"/>
              </a:rPr>
              <a:t>ТЕРИТОРІАЛЬНА ГРОМАДА</a:t>
            </a:r>
            <a:endParaRPr lang="uk-UA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587" name="Google Shape;108;p2"/>
          <p:cNvSpPr/>
          <p:nvPr/>
        </p:nvSpPr>
        <p:spPr>
          <a:xfrm>
            <a:off x="329760" y="1478880"/>
            <a:ext cx="11525400" cy="57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1600" b="0" strike="noStrike" spc="-1">
                <a:solidFill>
                  <a:schemeClr val="dk1"/>
                </a:solidFill>
                <a:latin typeface="Montserrat SemiBold"/>
              </a:rPr>
              <a:t>Наведені нижче відомості визначають ключові характеристики територіальної громади</a:t>
            </a:r>
            <a:endParaRPr lang="uk-UA" sz="16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uk-UA" sz="1600" b="0" strike="noStrike" spc="-1">
                <a:solidFill>
                  <a:schemeClr val="dk1"/>
                </a:solidFill>
                <a:latin typeface="Montserrat SemiBold"/>
              </a:rPr>
              <a:t>та окреслюють обсяг роботи поліцейських офіцерів громади</a:t>
            </a:r>
            <a:endParaRPr lang="uk-UA" sz="1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6" name="Групувати 43"/>
          <p:cNvGrpSpPr/>
          <p:nvPr/>
        </p:nvGrpSpPr>
        <p:grpSpPr>
          <a:xfrm>
            <a:off x="329760" y="2497680"/>
            <a:ext cx="2537280" cy="3755880"/>
            <a:chOff x="329760" y="2497680"/>
            <a:chExt cx="2537280" cy="3755880"/>
          </a:xfrm>
        </p:grpSpPr>
        <p:sp>
          <p:nvSpPr>
            <p:cNvPr id="1048588" name="Овал 21"/>
            <p:cNvSpPr/>
            <p:nvPr/>
          </p:nvSpPr>
          <p:spPr>
            <a:xfrm>
              <a:off x="1075680" y="2497680"/>
              <a:ext cx="1040040" cy="1040040"/>
            </a:xfrm>
            <a:prstGeom prst="ellipse">
              <a:avLst/>
            </a:prstGeom>
            <a:solidFill>
              <a:srgbClr val="1829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grpSp>
          <p:nvGrpSpPr>
            <p:cNvPr id="37" name="Групувати 36"/>
            <p:cNvGrpSpPr/>
            <p:nvPr/>
          </p:nvGrpSpPr>
          <p:grpSpPr>
            <a:xfrm>
              <a:off x="339840" y="3017880"/>
              <a:ext cx="2522160" cy="3235680"/>
              <a:chOff x="339840" y="3017880"/>
              <a:chExt cx="2522160" cy="3235680"/>
            </a:xfrm>
          </p:grpSpPr>
          <p:sp>
            <p:nvSpPr>
              <p:cNvPr id="1048589" name="Прямокутник: округлені кути 20"/>
              <p:cNvSpPr/>
              <p:nvPr/>
            </p:nvSpPr>
            <p:spPr>
              <a:xfrm>
                <a:off x="339840" y="3017880"/>
                <a:ext cx="2522160" cy="3235680"/>
              </a:xfrm>
              <a:prstGeom prst="roundRect">
                <a:avLst>
                  <a:gd name="adj" fmla="val 6489"/>
                </a:avLst>
              </a:prstGeom>
              <a:noFill/>
              <a:ln w="25400">
                <a:solidFill>
                  <a:srgbClr val="1829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000000"/>
              </a:fontRef>
            </p:style>
            <p:txBody>
              <a:bodyPr lIns="90000" tIns="45000" rIns="90000" bIns="45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38" name="Групувати 34"/>
              <p:cNvGrpSpPr/>
              <p:nvPr/>
            </p:nvGrpSpPr>
            <p:grpSpPr>
              <a:xfrm>
                <a:off x="339840" y="5633640"/>
                <a:ext cx="2522160" cy="619920"/>
                <a:chOff x="339840" y="5633640"/>
                <a:chExt cx="2522160" cy="619920"/>
              </a:xfrm>
            </p:grpSpPr>
            <p:sp>
              <p:nvSpPr>
                <p:cNvPr id="1048590" name="Прямокутник: округлені кути 32"/>
                <p:cNvSpPr/>
                <p:nvPr/>
              </p:nvSpPr>
              <p:spPr>
                <a:xfrm>
                  <a:off x="339840" y="5785560"/>
                  <a:ext cx="2522160" cy="468000"/>
                </a:xfrm>
                <a:prstGeom prst="roundRect">
                  <a:avLst>
                    <a:gd name="adj" fmla="val 34684"/>
                  </a:avLst>
                </a:prstGeom>
                <a:solidFill>
                  <a:srgbClr val="182947"/>
                </a:solidFill>
                <a:ln w="25400">
                  <a:solidFill>
                    <a:srgbClr val="18294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rgbClr val="000000"/>
                </a:fontRef>
              </p:style>
              <p:txBody>
                <a:bodyPr lIns="396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uk-UA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1048591" name="Прямокутник 33"/>
                <p:cNvSpPr/>
                <p:nvPr/>
              </p:nvSpPr>
              <p:spPr>
                <a:xfrm>
                  <a:off x="339840" y="5633640"/>
                  <a:ext cx="2522160" cy="385920"/>
                </a:xfrm>
                <a:prstGeom prst="rect">
                  <a:avLst/>
                </a:prstGeom>
                <a:solidFill>
                  <a:srgbClr val="18294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rgbClr val="000000"/>
                </a:fontRef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uk-UA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</p:grpSp>
        <p:grpSp>
          <p:nvGrpSpPr>
            <p:cNvPr id="39" name="Групувати 38"/>
            <p:cNvGrpSpPr/>
            <p:nvPr/>
          </p:nvGrpSpPr>
          <p:grpSpPr>
            <a:xfrm>
              <a:off x="334800" y="4035960"/>
              <a:ext cx="2532240" cy="830520"/>
              <a:chOff x="334800" y="4035960"/>
              <a:chExt cx="2532240" cy="830520"/>
            </a:xfrm>
          </p:grpSpPr>
          <p:sp>
            <p:nvSpPr>
              <p:cNvPr id="1048592" name="TextBox 35"/>
              <p:cNvSpPr/>
              <p:nvPr/>
            </p:nvSpPr>
            <p:spPr>
              <a:xfrm>
                <a:off x="334800" y="4035960"/>
                <a:ext cx="2532240" cy="303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rgbClr val="000000"/>
              </a:fontRef>
            </p:style>
            <p:txBody>
              <a:bodyPr lIns="90000" tIns="45000" rIns="90000" bIns="45000" numCol="1" spcCol="0" anchor="t">
                <a:sp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ru-RU" sz="1400" b="0" strike="noStrike" spc="-1">
                    <a:solidFill>
                      <a:schemeClr val="dk1"/>
                    </a:solidFill>
                    <a:latin typeface="Montserrat Black"/>
                  </a:rPr>
                  <a:t>НАСЕЛЕНІ ПУНКТИ</a:t>
                </a:r>
                <a:endParaRPr lang="uk-UA" sz="14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48593" name="TextBox 37"/>
              <p:cNvSpPr/>
              <p:nvPr/>
            </p:nvSpPr>
            <p:spPr>
              <a:xfrm>
                <a:off x="334800" y="4411080"/>
                <a:ext cx="2532240" cy="455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rgbClr val="000000"/>
              </a:fontRef>
            </p:style>
            <p:txBody>
              <a:bodyPr lIns="90000" tIns="45000" rIns="90000" bIns="45000" numCol="1" spcCol="0" anchor="t">
                <a:sp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uk-UA" sz="1200" b="0" strike="noStrike" spc="-1">
                    <a:solidFill>
                      <a:schemeClr val="dk1"/>
                    </a:solidFill>
                    <a:latin typeface="Montserrat Medium"/>
                  </a:rPr>
                  <a:t>кількість населених пунктів у складі територіальної громади</a:t>
                </a:r>
                <a:endParaRPr lang="uk-UA" sz="12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pic>
          <p:nvPicPr>
            <p:cNvPr id="2097155" name="Рисунок 41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80880" y="2702880"/>
              <a:ext cx="629640" cy="629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048594" name="TextBox 42"/>
            <p:cNvSpPr/>
            <p:nvPr/>
          </p:nvSpPr>
          <p:spPr>
            <a:xfrm>
              <a:off x="329760" y="5686920"/>
              <a:ext cx="2532240" cy="52176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en-US" altLang="uk-UA" sz="2800" b="0" strike="noStrike" spc="-1" dirty="0">
                  <a:solidFill>
                    <a:schemeClr val="lt1"/>
                  </a:solidFill>
                  <a:latin typeface="Montserrat Black"/>
                </a:rPr>
                <a:t>8</a:t>
              </a:r>
              <a:endParaRPr lang="uk-UA" sz="2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0" name="Групувати 44"/>
          <p:cNvGrpSpPr/>
          <p:nvPr/>
        </p:nvGrpSpPr>
        <p:grpSpPr>
          <a:xfrm>
            <a:off x="3278990" y="2497680"/>
            <a:ext cx="2568850" cy="3771471"/>
            <a:chOff x="3328061" y="2497680"/>
            <a:chExt cx="2568850" cy="5874189"/>
          </a:xfrm>
        </p:grpSpPr>
        <p:sp>
          <p:nvSpPr>
            <p:cNvPr id="1048595" name="Овал 45"/>
            <p:cNvSpPr/>
            <p:nvPr/>
          </p:nvSpPr>
          <p:spPr>
            <a:xfrm>
              <a:off x="4071600" y="2497680"/>
              <a:ext cx="1040040" cy="1040040"/>
            </a:xfrm>
            <a:prstGeom prst="ellipse">
              <a:avLst/>
            </a:prstGeom>
            <a:solidFill>
              <a:srgbClr val="1829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grpSp>
          <p:nvGrpSpPr>
            <p:cNvPr id="41" name="Групувати 46"/>
            <p:cNvGrpSpPr/>
            <p:nvPr/>
          </p:nvGrpSpPr>
          <p:grpSpPr>
            <a:xfrm>
              <a:off x="3328061" y="3017879"/>
              <a:ext cx="2551071" cy="5353990"/>
              <a:chOff x="3328061" y="3017879"/>
              <a:chExt cx="2551071" cy="5353990"/>
            </a:xfrm>
          </p:grpSpPr>
          <p:sp>
            <p:nvSpPr>
              <p:cNvPr id="1048596" name="Прямокутник: округлені кути 52"/>
              <p:cNvSpPr/>
              <p:nvPr/>
            </p:nvSpPr>
            <p:spPr>
              <a:xfrm>
                <a:off x="3335760" y="3017879"/>
                <a:ext cx="2522160" cy="5329707"/>
              </a:xfrm>
              <a:prstGeom prst="roundRect">
                <a:avLst>
                  <a:gd name="adj" fmla="val 6489"/>
                </a:avLst>
              </a:prstGeom>
              <a:noFill/>
              <a:ln w="25400">
                <a:solidFill>
                  <a:srgbClr val="1829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000000"/>
              </a:fontRef>
            </p:style>
            <p:txBody>
              <a:bodyPr lIns="90000" tIns="45000" rIns="90000" bIns="45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42" name="Групувати 53"/>
              <p:cNvGrpSpPr/>
              <p:nvPr/>
            </p:nvGrpSpPr>
            <p:grpSpPr>
              <a:xfrm>
                <a:off x="3328061" y="6947607"/>
                <a:ext cx="2551071" cy="1424262"/>
                <a:chOff x="3328061" y="6947607"/>
                <a:chExt cx="2551071" cy="1424262"/>
              </a:xfrm>
            </p:grpSpPr>
            <p:sp>
              <p:nvSpPr>
                <p:cNvPr id="1048597" name="Прямокутник: округлені кути 54"/>
                <p:cNvSpPr/>
                <p:nvPr/>
              </p:nvSpPr>
              <p:spPr>
                <a:xfrm>
                  <a:off x="3328061" y="6947607"/>
                  <a:ext cx="2522160" cy="468000"/>
                </a:xfrm>
                <a:prstGeom prst="roundRect">
                  <a:avLst>
                    <a:gd name="adj" fmla="val 34684"/>
                  </a:avLst>
                </a:prstGeom>
                <a:solidFill>
                  <a:srgbClr val="182947"/>
                </a:solidFill>
                <a:ln w="25400">
                  <a:solidFill>
                    <a:srgbClr val="18294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rgbClr val="000000"/>
                </a:fontRef>
              </p:style>
              <p:txBody>
                <a:bodyPr lIns="396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uk-UA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1048598" name="Прямокутник 55"/>
                <p:cNvSpPr/>
                <p:nvPr/>
              </p:nvSpPr>
              <p:spPr>
                <a:xfrm>
                  <a:off x="3356972" y="7362803"/>
                  <a:ext cx="2522160" cy="1009066"/>
                </a:xfrm>
                <a:prstGeom prst="rect">
                  <a:avLst/>
                </a:prstGeom>
                <a:solidFill>
                  <a:srgbClr val="18294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rgbClr val="000000"/>
                </a:fontRef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uk-UA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</p:grpSp>
        <p:grpSp>
          <p:nvGrpSpPr>
            <p:cNvPr id="43" name="Групувати 47"/>
            <p:cNvGrpSpPr/>
            <p:nvPr/>
          </p:nvGrpSpPr>
          <p:grpSpPr>
            <a:xfrm>
              <a:off x="3330720" y="4035960"/>
              <a:ext cx="2532240" cy="996824"/>
              <a:chOff x="3330720" y="4035960"/>
              <a:chExt cx="2532240" cy="996824"/>
            </a:xfrm>
          </p:grpSpPr>
          <p:sp>
            <p:nvSpPr>
              <p:cNvPr id="1048599" name="TextBox 50"/>
              <p:cNvSpPr/>
              <p:nvPr/>
            </p:nvSpPr>
            <p:spPr>
              <a:xfrm>
                <a:off x="3330720" y="4035960"/>
                <a:ext cx="2532240" cy="303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rgbClr val="000000"/>
              </a:fontRef>
            </p:style>
            <p:txBody>
              <a:bodyPr lIns="90000" tIns="45000" rIns="90000" bIns="45000" numCol="1" spcCol="0" anchor="t">
                <a:sp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ru-RU" sz="1400" b="0" strike="noStrike" spc="-1">
                    <a:solidFill>
                      <a:schemeClr val="dk1"/>
                    </a:solidFill>
                    <a:latin typeface="Montserrat Black"/>
                  </a:rPr>
                  <a:t>НАСЕЛЕННЯ</a:t>
                </a:r>
                <a:endParaRPr lang="uk-UA" sz="14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48600" name="TextBox 51"/>
              <p:cNvSpPr/>
              <p:nvPr/>
            </p:nvSpPr>
            <p:spPr>
              <a:xfrm>
                <a:off x="3330720" y="4411080"/>
                <a:ext cx="2532240" cy="621704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rgbClr val="000000"/>
              </a:fontRef>
            </p:style>
            <p:txBody>
              <a:bodyPr lIns="90000" tIns="45000" rIns="90000" bIns="45000" numCol="1" spcCol="0" anchor="t">
                <a:sp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uk-UA" sz="1200" b="0" strike="noStrike" spc="-1">
                    <a:solidFill>
                      <a:schemeClr val="dk1"/>
                    </a:solidFill>
                    <a:latin typeface="Montserrat Medium"/>
                  </a:rPr>
                  <a:t>загальна чисельність населення, що проживає на території громади</a:t>
                </a:r>
                <a:endParaRPr lang="uk-UA" sz="12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pic>
          <p:nvPicPr>
            <p:cNvPr id="2097156" name="Рисунок 48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76800" y="2702880"/>
              <a:ext cx="629640" cy="629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048601" name="TextBox 49"/>
            <p:cNvSpPr/>
            <p:nvPr/>
          </p:nvSpPr>
          <p:spPr>
            <a:xfrm>
              <a:off x="3364671" y="6889872"/>
              <a:ext cx="2532240" cy="137977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uk-UA" sz="2800" spc="-1" dirty="0">
                  <a:solidFill>
                    <a:schemeClr val="lt1"/>
                  </a:solidFill>
                  <a:latin typeface="Montserrat Black"/>
                </a:rPr>
                <a:t>5250</a:t>
              </a:r>
            </a:p>
            <a:p>
              <a:pPr algn="ctr" defTabSz="914400">
                <a:lnSpc>
                  <a:spcPct val="100000"/>
                </a:lnSpc>
              </a:pPr>
              <a:endParaRPr lang="uk-UA" sz="2800" spc="-1" dirty="0">
                <a:solidFill>
                  <a:schemeClr val="lt1"/>
                </a:solidFill>
                <a:latin typeface="Montserrat Black"/>
              </a:endParaRPr>
            </a:p>
            <a:p>
              <a:pPr algn="ctr" defTabSz="914400">
                <a:lnSpc>
                  <a:spcPct val="100000"/>
                </a:lnSpc>
              </a:pPr>
              <a:endParaRPr lang="uk-UA" sz="2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4" name="Групувати 56"/>
          <p:cNvGrpSpPr/>
          <p:nvPr/>
        </p:nvGrpSpPr>
        <p:grpSpPr>
          <a:xfrm>
            <a:off x="6321600" y="2497680"/>
            <a:ext cx="2537280" cy="3755880"/>
            <a:chOff x="6321600" y="2497680"/>
            <a:chExt cx="2537280" cy="3755880"/>
          </a:xfrm>
        </p:grpSpPr>
        <p:sp>
          <p:nvSpPr>
            <p:cNvPr id="1048602" name="Овал 57"/>
            <p:cNvSpPr/>
            <p:nvPr/>
          </p:nvSpPr>
          <p:spPr>
            <a:xfrm>
              <a:off x="7067520" y="2497680"/>
              <a:ext cx="1040040" cy="1040040"/>
            </a:xfrm>
            <a:prstGeom prst="ellipse">
              <a:avLst/>
            </a:prstGeom>
            <a:solidFill>
              <a:srgbClr val="1829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grpSp>
          <p:nvGrpSpPr>
            <p:cNvPr id="45" name="Групувати 58"/>
            <p:cNvGrpSpPr/>
            <p:nvPr/>
          </p:nvGrpSpPr>
          <p:grpSpPr>
            <a:xfrm>
              <a:off x="6331680" y="3017880"/>
              <a:ext cx="2522160" cy="3235680"/>
              <a:chOff x="6331680" y="3017880"/>
              <a:chExt cx="2522160" cy="3235680"/>
            </a:xfrm>
          </p:grpSpPr>
          <p:sp>
            <p:nvSpPr>
              <p:cNvPr id="1048603" name="Прямокутник: округлені кути 64"/>
              <p:cNvSpPr/>
              <p:nvPr/>
            </p:nvSpPr>
            <p:spPr>
              <a:xfrm>
                <a:off x="6331680" y="3017880"/>
                <a:ext cx="2522160" cy="3235680"/>
              </a:xfrm>
              <a:prstGeom prst="roundRect">
                <a:avLst>
                  <a:gd name="adj" fmla="val 6489"/>
                </a:avLst>
              </a:prstGeom>
              <a:noFill/>
              <a:ln w="25400">
                <a:solidFill>
                  <a:srgbClr val="1829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000000"/>
              </a:fontRef>
            </p:style>
            <p:txBody>
              <a:bodyPr lIns="90000" tIns="45000" rIns="90000" bIns="45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46" name="Групувати 65"/>
              <p:cNvGrpSpPr/>
              <p:nvPr/>
            </p:nvGrpSpPr>
            <p:grpSpPr>
              <a:xfrm>
                <a:off x="6331680" y="5633640"/>
                <a:ext cx="2522160" cy="619920"/>
                <a:chOff x="6331680" y="5633640"/>
                <a:chExt cx="2522160" cy="619920"/>
              </a:xfrm>
            </p:grpSpPr>
            <p:sp>
              <p:nvSpPr>
                <p:cNvPr id="1048604" name="Прямокутник: округлені кути 66"/>
                <p:cNvSpPr/>
                <p:nvPr/>
              </p:nvSpPr>
              <p:spPr>
                <a:xfrm>
                  <a:off x="6331680" y="5785560"/>
                  <a:ext cx="2522160" cy="468000"/>
                </a:xfrm>
                <a:prstGeom prst="roundRect">
                  <a:avLst>
                    <a:gd name="adj" fmla="val 34684"/>
                  </a:avLst>
                </a:prstGeom>
                <a:solidFill>
                  <a:srgbClr val="182947"/>
                </a:solidFill>
                <a:ln w="25400">
                  <a:solidFill>
                    <a:srgbClr val="18294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rgbClr val="000000"/>
                </a:fontRef>
              </p:style>
              <p:txBody>
                <a:bodyPr lIns="396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uk-UA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1048605" name="Прямокутник 67"/>
                <p:cNvSpPr/>
                <p:nvPr/>
              </p:nvSpPr>
              <p:spPr>
                <a:xfrm>
                  <a:off x="6331680" y="5633640"/>
                  <a:ext cx="2522160" cy="385920"/>
                </a:xfrm>
                <a:prstGeom prst="rect">
                  <a:avLst/>
                </a:prstGeom>
                <a:solidFill>
                  <a:srgbClr val="18294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rgbClr val="000000"/>
                </a:fontRef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uk-UA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</p:grpSp>
        <p:grpSp>
          <p:nvGrpSpPr>
            <p:cNvPr id="47" name="Групувати 59"/>
            <p:cNvGrpSpPr/>
            <p:nvPr/>
          </p:nvGrpSpPr>
          <p:grpSpPr>
            <a:xfrm>
              <a:off x="6326640" y="4035960"/>
              <a:ext cx="2532240" cy="1013400"/>
              <a:chOff x="6326640" y="4035960"/>
              <a:chExt cx="2532240" cy="1013400"/>
            </a:xfrm>
          </p:grpSpPr>
          <p:sp>
            <p:nvSpPr>
              <p:cNvPr id="1048606" name="TextBox 62"/>
              <p:cNvSpPr/>
              <p:nvPr/>
            </p:nvSpPr>
            <p:spPr>
              <a:xfrm>
                <a:off x="6326640" y="4035960"/>
                <a:ext cx="2532240" cy="303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rgbClr val="000000"/>
              </a:fontRef>
            </p:style>
            <p:txBody>
              <a:bodyPr lIns="90000" tIns="45000" rIns="90000" bIns="45000" numCol="1" spcCol="0" anchor="t">
                <a:sp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ru-RU" sz="1400" b="0" strike="noStrike" spc="-1">
                    <a:solidFill>
                      <a:schemeClr val="dk1"/>
                    </a:solidFill>
                    <a:latin typeface="Montserrat Black"/>
                  </a:rPr>
                  <a:t>ВПО</a:t>
                </a:r>
                <a:endParaRPr lang="uk-UA" sz="14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48607" name="TextBox 63"/>
              <p:cNvSpPr/>
              <p:nvPr/>
            </p:nvSpPr>
            <p:spPr>
              <a:xfrm>
                <a:off x="6326640" y="4411080"/>
                <a:ext cx="2532240" cy="638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rgbClr val="000000"/>
              </a:fontRef>
            </p:style>
            <p:txBody>
              <a:bodyPr lIns="90000" tIns="45000" rIns="90000" bIns="45000" numCol="1" spcCol="0" anchor="t">
                <a:sp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uk-UA" sz="1200" b="0" strike="noStrike" spc="-1">
                    <a:solidFill>
                      <a:schemeClr val="dk1"/>
                    </a:solidFill>
                    <a:latin typeface="Montserrat Medium"/>
                  </a:rPr>
                  <a:t>загальна чисельність зареєстрованих внутрішньо переміщених осіб</a:t>
                </a:r>
                <a:endParaRPr lang="uk-UA" sz="12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pic>
          <p:nvPicPr>
            <p:cNvPr id="2097157" name="Рисунок 60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72720" y="2702880"/>
              <a:ext cx="629640" cy="629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048608" name="TextBox 61"/>
            <p:cNvSpPr/>
            <p:nvPr/>
          </p:nvSpPr>
          <p:spPr>
            <a:xfrm>
              <a:off x="6321600" y="5686920"/>
              <a:ext cx="2532240" cy="52176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uk-UA" sz="2800" spc="-1" dirty="0">
                  <a:solidFill>
                    <a:schemeClr val="lt1"/>
                  </a:solidFill>
                  <a:latin typeface="Montserrat Black"/>
                </a:rPr>
                <a:t>686</a:t>
              </a:r>
              <a:endParaRPr lang="uk-UA" sz="2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8" name="Групувати 68"/>
          <p:cNvGrpSpPr/>
          <p:nvPr/>
        </p:nvGrpSpPr>
        <p:grpSpPr>
          <a:xfrm>
            <a:off x="9317520" y="2497680"/>
            <a:ext cx="2537280" cy="3755880"/>
            <a:chOff x="9317520" y="2497680"/>
            <a:chExt cx="2537280" cy="3755880"/>
          </a:xfrm>
        </p:grpSpPr>
        <p:sp>
          <p:nvSpPr>
            <p:cNvPr id="1048609" name="Овал 69"/>
            <p:cNvSpPr/>
            <p:nvPr/>
          </p:nvSpPr>
          <p:spPr>
            <a:xfrm>
              <a:off x="10063440" y="2497680"/>
              <a:ext cx="1040040" cy="1040040"/>
            </a:xfrm>
            <a:prstGeom prst="ellipse">
              <a:avLst/>
            </a:prstGeom>
            <a:solidFill>
              <a:srgbClr val="1829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grpSp>
          <p:nvGrpSpPr>
            <p:cNvPr id="49" name="Групувати 70"/>
            <p:cNvGrpSpPr/>
            <p:nvPr/>
          </p:nvGrpSpPr>
          <p:grpSpPr>
            <a:xfrm>
              <a:off x="9327600" y="3017880"/>
              <a:ext cx="2522160" cy="3235680"/>
              <a:chOff x="9327600" y="3017880"/>
              <a:chExt cx="2522160" cy="3235680"/>
            </a:xfrm>
          </p:grpSpPr>
          <p:sp>
            <p:nvSpPr>
              <p:cNvPr id="1048610" name="Прямокутник: округлені кути 76"/>
              <p:cNvSpPr/>
              <p:nvPr/>
            </p:nvSpPr>
            <p:spPr>
              <a:xfrm>
                <a:off x="9327600" y="3017880"/>
                <a:ext cx="2522160" cy="3235680"/>
              </a:xfrm>
              <a:prstGeom prst="roundRect">
                <a:avLst>
                  <a:gd name="adj" fmla="val 6489"/>
                </a:avLst>
              </a:prstGeom>
              <a:noFill/>
              <a:ln w="25400">
                <a:solidFill>
                  <a:srgbClr val="1829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000000"/>
              </a:fontRef>
            </p:style>
            <p:txBody>
              <a:bodyPr lIns="90000" tIns="45000" rIns="90000" bIns="45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50" name="Групувати 77"/>
              <p:cNvGrpSpPr/>
              <p:nvPr/>
            </p:nvGrpSpPr>
            <p:grpSpPr>
              <a:xfrm>
                <a:off x="9327600" y="5633640"/>
                <a:ext cx="2522160" cy="619920"/>
                <a:chOff x="9327600" y="5633640"/>
                <a:chExt cx="2522160" cy="619920"/>
              </a:xfrm>
            </p:grpSpPr>
            <p:sp>
              <p:nvSpPr>
                <p:cNvPr id="1048611" name="Прямокутник: округлені кути 78"/>
                <p:cNvSpPr/>
                <p:nvPr/>
              </p:nvSpPr>
              <p:spPr>
                <a:xfrm>
                  <a:off x="9327600" y="5785560"/>
                  <a:ext cx="2522160" cy="468000"/>
                </a:xfrm>
                <a:prstGeom prst="roundRect">
                  <a:avLst>
                    <a:gd name="adj" fmla="val 34684"/>
                  </a:avLst>
                </a:prstGeom>
                <a:solidFill>
                  <a:srgbClr val="182947"/>
                </a:solidFill>
                <a:ln w="25400">
                  <a:solidFill>
                    <a:srgbClr val="18294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rgbClr val="000000"/>
                </a:fontRef>
              </p:style>
              <p:txBody>
                <a:bodyPr lIns="396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uk-UA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1048612" name="Прямокутник 79"/>
                <p:cNvSpPr/>
                <p:nvPr/>
              </p:nvSpPr>
              <p:spPr>
                <a:xfrm>
                  <a:off x="9327600" y="5633640"/>
                  <a:ext cx="2522160" cy="385920"/>
                </a:xfrm>
                <a:prstGeom prst="rect">
                  <a:avLst/>
                </a:prstGeom>
                <a:solidFill>
                  <a:srgbClr val="18294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rgbClr val="000000"/>
                </a:fontRef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uk-UA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</p:grpSp>
        <p:grpSp>
          <p:nvGrpSpPr>
            <p:cNvPr id="51" name="Групувати 71"/>
            <p:cNvGrpSpPr/>
            <p:nvPr/>
          </p:nvGrpSpPr>
          <p:grpSpPr>
            <a:xfrm>
              <a:off x="9322560" y="4035960"/>
              <a:ext cx="2532240" cy="1013400"/>
              <a:chOff x="9322560" y="4035960"/>
              <a:chExt cx="2532240" cy="1013400"/>
            </a:xfrm>
          </p:grpSpPr>
          <p:sp>
            <p:nvSpPr>
              <p:cNvPr id="1048613" name="TextBox 74"/>
              <p:cNvSpPr/>
              <p:nvPr/>
            </p:nvSpPr>
            <p:spPr>
              <a:xfrm>
                <a:off x="9322560" y="4035960"/>
                <a:ext cx="2532240" cy="303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rgbClr val="000000"/>
              </a:fontRef>
            </p:style>
            <p:txBody>
              <a:bodyPr lIns="90000" tIns="45000" rIns="90000" bIns="45000" numCol="1" spcCol="0" anchor="t">
                <a:sp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ru-RU" sz="1400" b="0" strike="noStrike" spc="-1">
                    <a:solidFill>
                      <a:schemeClr val="dk1"/>
                    </a:solidFill>
                    <a:latin typeface="Montserrat Black"/>
                  </a:rPr>
                  <a:t>ПОГ</a:t>
                </a:r>
                <a:endParaRPr lang="uk-UA" sz="14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48614" name="TextBox 75"/>
              <p:cNvSpPr/>
              <p:nvPr/>
            </p:nvSpPr>
            <p:spPr>
              <a:xfrm>
                <a:off x="9322560" y="4411080"/>
                <a:ext cx="2532240" cy="638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rgbClr val="000000"/>
              </a:fontRef>
            </p:style>
            <p:txBody>
              <a:bodyPr lIns="90000" tIns="45000" rIns="90000" bIns="45000" numCol="1" spcCol="0" anchor="t">
                <a:sp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uk-UA" sz="1200" b="0" strike="noStrike" spc="-1">
                    <a:solidFill>
                      <a:schemeClr val="dk1"/>
                    </a:solidFill>
                    <a:latin typeface="Montserrat Medium"/>
                  </a:rPr>
                  <a:t>кількість поліцейських офіцерів громади, які обслуговують територіальну громаду</a:t>
                </a:r>
                <a:endParaRPr lang="uk-UA" sz="12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pic>
          <p:nvPicPr>
            <p:cNvPr id="2097158" name="Рисунок 72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68640" y="2702880"/>
              <a:ext cx="629640" cy="629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048615" name="TextBox 73"/>
            <p:cNvSpPr/>
            <p:nvPr/>
          </p:nvSpPr>
          <p:spPr>
            <a:xfrm>
              <a:off x="9317520" y="5686920"/>
              <a:ext cx="2532240" cy="51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ru-RU" sz="2800" b="0" strike="noStrike" spc="-1">
                  <a:solidFill>
                    <a:schemeClr val="lt1"/>
                  </a:solidFill>
                  <a:latin typeface="Montserrat Black"/>
                </a:rPr>
                <a:t>1</a:t>
              </a:r>
              <a:endParaRPr lang="uk-UA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Графіка 1"/>
          <p:cNvPicPr>
            <a:picLocks/>
          </p:cNvPicPr>
          <p:nvPr/>
        </p:nvPicPr>
        <p:blipFill>
          <a:blip r:embed="rId2"/>
          <a:srcRect l="5704" r="5704" b="5880"/>
          <a:stretch>
            <a:fillRect/>
          </a:stretch>
        </p:blipFill>
        <p:spPr>
          <a:xfrm>
            <a:off x="0" y="4380840"/>
            <a:ext cx="12191760" cy="2476800"/>
          </a:xfrm>
          <a:prstGeom prst="rect">
            <a:avLst/>
          </a:prstGeom>
          <a:ln w="0">
            <a:noFill/>
          </a:ln>
        </p:spPr>
      </p:pic>
      <p:cxnSp>
        <p:nvCxnSpPr>
          <p:cNvPr id="3145728" name="Пряма сполучна лінія 27"/>
          <p:cNvCxnSpPr>
            <a:cxnSpLocks/>
          </p:cNvCxnSpPr>
          <p:nvPr/>
        </p:nvCxnSpPr>
        <p:spPr>
          <a:xfrm flipV="1">
            <a:off x="903960" y="1309320"/>
            <a:ext cx="360" cy="5537160"/>
          </a:xfrm>
          <a:prstGeom prst="straightConnector1">
            <a:avLst/>
          </a:prstGeom>
          <a:ln w="25400">
            <a:solidFill>
              <a:srgbClr val="AFB6C9"/>
            </a:solidFill>
          </a:ln>
        </p:spPr>
      </p:cxnSp>
      <p:sp>
        <p:nvSpPr>
          <p:cNvPr id="1048616" name="TextBox 29"/>
          <p:cNvSpPr/>
          <p:nvPr/>
        </p:nvSpPr>
        <p:spPr>
          <a:xfrm>
            <a:off x="904320" y="1186560"/>
            <a:ext cx="253224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3600" spc="-1" dirty="0">
                <a:solidFill>
                  <a:srgbClr val="182947"/>
                </a:solidFill>
                <a:latin typeface="Montserrat Black"/>
              </a:rPr>
              <a:t>21</a:t>
            </a:r>
            <a:endParaRPr lang="uk-UA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617" name="TextBox 30"/>
          <p:cNvSpPr/>
          <p:nvPr/>
        </p:nvSpPr>
        <p:spPr>
          <a:xfrm>
            <a:off x="904320" y="1771200"/>
            <a:ext cx="2736720" cy="30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1400" b="0" strike="noStrike" spc="-1">
                <a:solidFill>
                  <a:srgbClr val="182947"/>
                </a:solidFill>
                <a:latin typeface="Montserrat Medium"/>
              </a:rPr>
              <a:t>Опрацьовано викликів</a:t>
            </a:r>
            <a:endParaRPr lang="uk-UA" sz="14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145729" name="Пряма сполучна лінія 40"/>
          <p:cNvCxnSpPr>
            <a:cxnSpLocks/>
          </p:cNvCxnSpPr>
          <p:nvPr/>
        </p:nvCxnSpPr>
        <p:spPr>
          <a:xfrm flipV="1">
            <a:off x="2582640" y="2638440"/>
            <a:ext cx="360" cy="4052160"/>
          </a:xfrm>
          <a:prstGeom prst="straightConnector1">
            <a:avLst/>
          </a:prstGeom>
          <a:ln w="25400">
            <a:solidFill>
              <a:srgbClr val="AFB6C9"/>
            </a:solidFill>
          </a:ln>
        </p:spPr>
      </p:cxnSp>
      <p:sp>
        <p:nvSpPr>
          <p:cNvPr id="1048618" name="TextBox 80"/>
          <p:cNvSpPr/>
          <p:nvPr/>
        </p:nvSpPr>
        <p:spPr>
          <a:xfrm>
            <a:off x="2582640" y="2515680"/>
            <a:ext cx="253224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3600" spc="-1" dirty="0">
                <a:solidFill>
                  <a:srgbClr val="182947"/>
                </a:solidFill>
                <a:latin typeface="Montserrat Black"/>
              </a:rPr>
              <a:t>49</a:t>
            </a:r>
            <a:endParaRPr lang="uk-UA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619" name="TextBox 81"/>
          <p:cNvSpPr/>
          <p:nvPr/>
        </p:nvSpPr>
        <p:spPr>
          <a:xfrm>
            <a:off x="2582640" y="3100320"/>
            <a:ext cx="2774880" cy="30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1400" b="0" strike="noStrike" spc="-1">
                <a:solidFill>
                  <a:srgbClr val="182947"/>
                </a:solidFill>
                <a:latin typeface="Montserrat Medium"/>
              </a:rPr>
              <a:t>Розглянути матеріалів</a:t>
            </a:r>
            <a:endParaRPr lang="uk-UA" sz="14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145730" name="Пряма сполучна лінія 87"/>
          <p:cNvCxnSpPr>
            <a:cxnSpLocks/>
          </p:cNvCxnSpPr>
          <p:nvPr/>
        </p:nvCxnSpPr>
        <p:spPr>
          <a:xfrm flipV="1">
            <a:off x="4566960" y="3967560"/>
            <a:ext cx="360" cy="2890800"/>
          </a:xfrm>
          <a:prstGeom prst="straightConnector1">
            <a:avLst/>
          </a:prstGeom>
          <a:ln w="25400">
            <a:solidFill>
              <a:srgbClr val="AFB6C9"/>
            </a:solidFill>
          </a:ln>
        </p:spPr>
      </p:cxnSp>
      <p:sp>
        <p:nvSpPr>
          <p:cNvPr id="1048622" name="Google Shape;108;p2"/>
          <p:cNvSpPr/>
          <p:nvPr/>
        </p:nvSpPr>
        <p:spPr>
          <a:xfrm>
            <a:off x="333000" y="425160"/>
            <a:ext cx="115254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2400" b="0" strike="noStrike" spc="-1">
                <a:solidFill>
                  <a:srgbClr val="182947"/>
                </a:solidFill>
                <a:latin typeface="Montserrat Black"/>
                <a:ea typeface="Proxima Nova"/>
              </a:rPr>
              <a:t>Поліцейські послуги</a:t>
            </a:r>
            <a:endParaRPr lang="uk-UA" sz="24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145731" name="Пряма сполучна лінія 5"/>
          <p:cNvCxnSpPr>
            <a:cxnSpLocks/>
          </p:cNvCxnSpPr>
          <p:nvPr/>
        </p:nvCxnSpPr>
        <p:spPr>
          <a:xfrm flipV="1">
            <a:off x="8055720" y="2638440"/>
            <a:ext cx="360" cy="4052160"/>
          </a:xfrm>
          <a:prstGeom prst="straightConnector1">
            <a:avLst/>
          </a:prstGeom>
          <a:ln w="25400">
            <a:solidFill>
              <a:srgbClr val="AFB6C9"/>
            </a:solidFill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Графіка 12"/>
          <p:cNvPicPr>
            <a:picLocks/>
          </p:cNvPicPr>
          <p:nvPr/>
        </p:nvPicPr>
        <p:blipFill>
          <a:blip r:embed="rId2"/>
          <a:srcRect l="19380" r="20276" b="15852"/>
          <a:stretch>
            <a:fillRect/>
          </a:stretch>
        </p:blipFill>
        <p:spPr>
          <a:xfrm>
            <a:off x="0" y="1104480"/>
            <a:ext cx="12191760" cy="5753160"/>
          </a:xfrm>
          <a:prstGeom prst="rect">
            <a:avLst/>
          </a:prstGeom>
          <a:ln w="0">
            <a:noFill/>
          </a:ln>
        </p:spPr>
      </p:pic>
      <p:sp>
        <p:nvSpPr>
          <p:cNvPr id="1048625" name="Google Shape;108;p2"/>
          <p:cNvSpPr/>
          <p:nvPr/>
        </p:nvSpPr>
        <p:spPr>
          <a:xfrm>
            <a:off x="333000" y="425160"/>
            <a:ext cx="115254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2400" b="0" strike="noStrike" spc="-1">
                <a:solidFill>
                  <a:srgbClr val="182947"/>
                </a:solidFill>
                <a:latin typeface="Montserrat Black"/>
                <a:ea typeface="Proxima Nova"/>
              </a:rPr>
              <a:t>Військовий стан</a:t>
            </a:r>
            <a:endParaRPr lang="uk-UA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628" name="TextBox 26"/>
          <p:cNvSpPr/>
          <p:nvPr/>
        </p:nvSpPr>
        <p:spPr>
          <a:xfrm>
            <a:off x="9132840" y="4148640"/>
            <a:ext cx="2532240" cy="7679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4400" b="0" strike="noStrike" spc="-1" dirty="0">
                <a:solidFill>
                  <a:schemeClr val="lt1"/>
                </a:solidFill>
                <a:latin typeface="Montserrat Black"/>
              </a:rPr>
              <a:t>9</a:t>
            </a:r>
            <a:endParaRPr lang="uk-UA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629" name="TextBox 28"/>
          <p:cNvSpPr/>
          <p:nvPr/>
        </p:nvSpPr>
        <p:spPr>
          <a:xfrm>
            <a:off x="9132840" y="4826520"/>
            <a:ext cx="2532240" cy="6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1400" b="0" strike="noStrike" spc="-1">
                <a:solidFill>
                  <a:schemeClr val="lt1">
                    <a:lumMod val="85000"/>
                  </a:schemeClr>
                </a:solidFill>
                <a:latin typeface="Montserrat Medium"/>
              </a:rPr>
              <a:t>виявлено зброї та вибухонебезпечних предметів</a:t>
            </a:r>
            <a:endParaRPr lang="uk-UA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630" name="TextBox 31"/>
          <p:cNvSpPr/>
          <p:nvPr/>
        </p:nvSpPr>
        <p:spPr>
          <a:xfrm>
            <a:off x="5343120" y="5191560"/>
            <a:ext cx="2532240" cy="7679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4400" b="0" strike="noStrike" spc="-1" dirty="0">
                <a:solidFill>
                  <a:schemeClr val="lt1"/>
                </a:solidFill>
                <a:latin typeface="Montserrat Black"/>
              </a:rPr>
              <a:t>16</a:t>
            </a:r>
            <a:endParaRPr lang="uk-UA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631" name="TextBox 32"/>
          <p:cNvSpPr/>
          <p:nvPr/>
        </p:nvSpPr>
        <p:spPr>
          <a:xfrm>
            <a:off x="5069520" y="5869440"/>
            <a:ext cx="3079800" cy="30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1400" b="0" strike="noStrike" spc="-1">
                <a:solidFill>
                  <a:schemeClr val="lt1">
                    <a:lumMod val="85000"/>
                  </a:schemeClr>
                </a:solidFill>
                <a:latin typeface="Montserrat Medium"/>
              </a:rPr>
              <a:t>перевірено</a:t>
            </a:r>
            <a:r>
              <a:rPr lang="ru-RU" sz="1400" b="0" strike="noStrike" spc="-1">
                <a:solidFill>
                  <a:schemeClr val="lt1">
                    <a:lumMod val="85000"/>
                  </a:schemeClr>
                </a:solidFill>
                <a:latin typeface="Montserrat Medium"/>
              </a:rPr>
              <a:t> ВПО</a:t>
            </a:r>
            <a:endParaRPr lang="uk-UA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Графіка 1"/>
          <p:cNvPicPr>
            <a:picLocks/>
          </p:cNvPicPr>
          <p:nvPr/>
        </p:nvPicPr>
        <p:blipFill>
          <a:blip r:embed="rId2"/>
          <a:srcRect l="5704" r="5704" b="5880"/>
          <a:stretch>
            <a:fillRect/>
          </a:stretch>
        </p:blipFill>
        <p:spPr>
          <a:xfrm>
            <a:off x="0" y="4380840"/>
            <a:ext cx="12191760" cy="2476800"/>
          </a:xfrm>
          <a:prstGeom prst="rect">
            <a:avLst/>
          </a:prstGeom>
          <a:ln w="0">
            <a:noFill/>
          </a:ln>
        </p:spPr>
      </p:pic>
      <p:cxnSp>
        <p:nvCxnSpPr>
          <p:cNvPr id="3145734" name="Пряма сполучна лінія 27"/>
          <p:cNvCxnSpPr>
            <a:cxnSpLocks/>
          </p:cNvCxnSpPr>
          <p:nvPr/>
        </p:nvCxnSpPr>
        <p:spPr>
          <a:xfrm flipV="1">
            <a:off x="478800" y="1309320"/>
            <a:ext cx="360" cy="5537160"/>
          </a:xfrm>
          <a:prstGeom prst="straightConnector1">
            <a:avLst/>
          </a:prstGeom>
          <a:ln w="25400">
            <a:solidFill>
              <a:srgbClr val="AFB6C9"/>
            </a:solidFill>
          </a:ln>
        </p:spPr>
      </p:cxnSp>
      <p:sp>
        <p:nvSpPr>
          <p:cNvPr id="1048642" name="TextBox 29"/>
          <p:cNvSpPr/>
          <p:nvPr/>
        </p:nvSpPr>
        <p:spPr>
          <a:xfrm>
            <a:off x="583920" y="1186560"/>
            <a:ext cx="253224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uk-UA" sz="3600" spc="-1" dirty="0">
                <a:solidFill>
                  <a:srgbClr val="182947"/>
                </a:solidFill>
                <a:latin typeface="Montserrat Black"/>
              </a:rPr>
              <a:t>8</a:t>
            </a:r>
            <a:endParaRPr lang="uk-UA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643" name="TextBox 30"/>
          <p:cNvSpPr/>
          <p:nvPr/>
        </p:nvSpPr>
        <p:spPr>
          <a:xfrm>
            <a:off x="583920" y="1771200"/>
            <a:ext cx="273672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strike="noStrike" spc="-1">
                <a:solidFill>
                  <a:srgbClr val="182947"/>
                </a:solidFill>
                <a:latin typeface="Montserrat Medium"/>
              </a:rPr>
              <a:t>Кількість </a:t>
            </a:r>
            <a:r>
              <a:rPr lang="uk-UA" sz="1400" b="0" strike="noStrike" spc="-1">
                <a:solidFill>
                  <a:srgbClr val="182947"/>
                </a:solidFill>
                <a:latin typeface="Montserrat Medium"/>
              </a:rPr>
              <a:t>кривдників, що перебувають на обліку</a:t>
            </a:r>
            <a:endParaRPr lang="uk-UA" sz="14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145735" name="Пряма сполучна лінія 40"/>
          <p:cNvCxnSpPr>
            <a:cxnSpLocks/>
          </p:cNvCxnSpPr>
          <p:nvPr/>
        </p:nvCxnSpPr>
        <p:spPr>
          <a:xfrm flipV="1">
            <a:off x="1803240" y="2373480"/>
            <a:ext cx="360" cy="4135320"/>
          </a:xfrm>
          <a:prstGeom prst="straightConnector1">
            <a:avLst/>
          </a:prstGeom>
          <a:ln w="25400">
            <a:solidFill>
              <a:srgbClr val="AFB6C9"/>
            </a:solidFill>
          </a:ln>
        </p:spPr>
      </p:cxnSp>
      <p:sp>
        <p:nvSpPr>
          <p:cNvPr id="1048644" name="TextBox 80"/>
          <p:cNvSpPr/>
          <p:nvPr/>
        </p:nvSpPr>
        <p:spPr>
          <a:xfrm>
            <a:off x="1884240" y="2250360"/>
            <a:ext cx="253224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uk-UA" sz="3600" spc="-1" dirty="0">
                <a:solidFill>
                  <a:srgbClr val="182947"/>
                </a:solidFill>
                <a:latin typeface="Montserrat Black"/>
              </a:rPr>
              <a:t>2</a:t>
            </a:r>
            <a:endParaRPr lang="uk-UA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645" name="TextBox 81"/>
          <p:cNvSpPr/>
          <p:nvPr/>
        </p:nvSpPr>
        <p:spPr>
          <a:xfrm>
            <a:off x="1884240" y="2835360"/>
            <a:ext cx="277488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strike="noStrike" spc="-1" dirty="0" err="1">
                <a:solidFill>
                  <a:srgbClr val="182947"/>
                </a:solidFill>
                <a:latin typeface="Montserrat Medium"/>
              </a:rPr>
              <a:t>Кількість</a:t>
            </a:r>
            <a:r>
              <a:rPr lang="ru-RU" sz="1400" b="0" strike="noStrike" spc="-1" dirty="0">
                <a:solidFill>
                  <a:srgbClr val="182947"/>
                </a:solidFill>
                <a:latin typeface="Montserrat Medium"/>
              </a:rPr>
              <a:t> </a:t>
            </a:r>
            <a:r>
              <a:rPr lang="uk-UA" sz="1400" b="0" strike="noStrike" spc="-1" dirty="0">
                <a:solidFill>
                  <a:srgbClr val="182947"/>
                </a:solidFill>
                <a:latin typeface="Montserrat Medium"/>
              </a:rPr>
              <a:t>кривдників яких взято на облік у 2026 році</a:t>
            </a:r>
            <a:endParaRPr lang="uk-UA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145736" name="Пряма сполучна лінія 87"/>
          <p:cNvCxnSpPr>
            <a:cxnSpLocks/>
          </p:cNvCxnSpPr>
          <p:nvPr/>
        </p:nvCxnSpPr>
        <p:spPr>
          <a:xfrm flipV="1">
            <a:off x="2797200" y="3575520"/>
            <a:ext cx="360" cy="2890440"/>
          </a:xfrm>
          <a:prstGeom prst="straightConnector1">
            <a:avLst/>
          </a:prstGeom>
          <a:ln w="25400">
            <a:solidFill>
              <a:srgbClr val="AFB6C9"/>
            </a:solidFill>
          </a:ln>
        </p:spPr>
      </p:cxnSp>
      <p:sp>
        <p:nvSpPr>
          <p:cNvPr id="1048646" name="TextBox 88"/>
          <p:cNvSpPr/>
          <p:nvPr/>
        </p:nvSpPr>
        <p:spPr>
          <a:xfrm>
            <a:off x="2902320" y="3452760"/>
            <a:ext cx="253224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uk-UA" sz="3600" b="0" strike="noStrike" spc="-1" dirty="0">
                <a:solidFill>
                  <a:srgbClr val="182947"/>
                </a:solidFill>
                <a:latin typeface="Montserrat Black"/>
              </a:rPr>
              <a:t>0</a:t>
            </a:r>
            <a:endParaRPr lang="uk-UA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647" name="TextBox 89"/>
          <p:cNvSpPr/>
          <p:nvPr/>
        </p:nvSpPr>
        <p:spPr>
          <a:xfrm>
            <a:off x="2902320" y="4037400"/>
            <a:ext cx="2484000" cy="69960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uk-UA" sz="1400" b="0" strike="noStrike" spc="-1">
                <a:solidFill>
                  <a:srgbClr val="182947"/>
                </a:solidFill>
                <a:latin typeface="Montserrat Medium"/>
              </a:rPr>
              <a:t>Винесено термінових заборонних приписів стосовно кривдників</a:t>
            </a:r>
            <a:endParaRPr lang="uk-UA" sz="14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145737" name="Пряма сполучна лінія 90"/>
          <p:cNvCxnSpPr>
            <a:cxnSpLocks/>
          </p:cNvCxnSpPr>
          <p:nvPr/>
        </p:nvCxnSpPr>
        <p:spPr>
          <a:xfrm flipV="1">
            <a:off x="5431320" y="1186200"/>
            <a:ext cx="360" cy="5315040"/>
          </a:xfrm>
          <a:prstGeom prst="straightConnector1">
            <a:avLst/>
          </a:prstGeom>
          <a:ln w="25400">
            <a:solidFill>
              <a:srgbClr val="AFB6C9"/>
            </a:solidFill>
          </a:ln>
        </p:spPr>
      </p:cxnSp>
      <p:grpSp>
        <p:nvGrpSpPr>
          <p:cNvPr id="62" name="Групувати 3"/>
          <p:cNvGrpSpPr/>
          <p:nvPr/>
        </p:nvGrpSpPr>
        <p:grpSpPr>
          <a:xfrm>
            <a:off x="5618880" y="1028160"/>
            <a:ext cx="5276880" cy="1081800"/>
            <a:chOff x="5618880" y="1028160"/>
            <a:chExt cx="5276880" cy="1081800"/>
          </a:xfrm>
        </p:grpSpPr>
        <p:sp>
          <p:nvSpPr>
            <p:cNvPr id="1048648" name="TextBox 91"/>
            <p:cNvSpPr/>
            <p:nvPr/>
          </p:nvSpPr>
          <p:spPr>
            <a:xfrm>
              <a:off x="5618880" y="1028160"/>
              <a:ext cx="2514600" cy="64487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uk-UA" sz="3600" b="0" strike="noStrike" spc="-1" dirty="0">
                  <a:solidFill>
                    <a:srgbClr val="182947"/>
                  </a:solidFill>
                  <a:latin typeface="Montserrat Black"/>
                </a:rPr>
                <a:t>0</a:t>
              </a:r>
              <a:endParaRPr lang="uk-UA" sz="36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48649" name="TextBox 92"/>
            <p:cNvSpPr/>
            <p:nvPr/>
          </p:nvSpPr>
          <p:spPr>
            <a:xfrm>
              <a:off x="5618880" y="1593360"/>
              <a:ext cx="5276880" cy="51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uk-UA" sz="1400" b="0" strike="noStrike" spc="-1">
                  <a:solidFill>
                    <a:srgbClr val="182947"/>
                  </a:solidFill>
                  <a:latin typeface="Montserrat Medium"/>
                </a:rPr>
                <a:t>Складено адміністративних протоколів за порушення ст. 173-2 КУпАП «Вчинення домашнього насильства»</a:t>
              </a:r>
              <a:endParaRPr lang="uk-UA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cxnSp>
        <p:nvCxnSpPr>
          <p:cNvPr id="3145738" name="Пряма сполучна лінія 97"/>
          <p:cNvCxnSpPr>
            <a:cxnSpLocks/>
          </p:cNvCxnSpPr>
          <p:nvPr/>
        </p:nvCxnSpPr>
        <p:spPr>
          <a:xfrm flipH="1">
            <a:off x="5658480" y="2373480"/>
            <a:ext cx="2032560" cy="360"/>
          </a:xfrm>
          <a:prstGeom prst="straightConnector1">
            <a:avLst/>
          </a:prstGeom>
          <a:ln w="25400" cap="rnd">
            <a:solidFill>
              <a:srgbClr val="182947"/>
            </a:solidFill>
            <a:prstDash val="sysDot"/>
          </a:ln>
        </p:spPr>
      </p:cxnSp>
      <p:grpSp>
        <p:nvGrpSpPr>
          <p:cNvPr id="63" name="Групувати 4"/>
          <p:cNvGrpSpPr/>
          <p:nvPr/>
        </p:nvGrpSpPr>
        <p:grpSpPr>
          <a:xfrm>
            <a:off x="5639400" y="2415240"/>
            <a:ext cx="2925000" cy="1107000"/>
            <a:chOff x="5639400" y="2415240"/>
            <a:chExt cx="2925000" cy="1107000"/>
          </a:xfrm>
        </p:grpSpPr>
        <p:sp>
          <p:nvSpPr>
            <p:cNvPr id="1048650" name="TextBox 105"/>
            <p:cNvSpPr/>
            <p:nvPr/>
          </p:nvSpPr>
          <p:spPr>
            <a:xfrm>
              <a:off x="5639400" y="2415240"/>
              <a:ext cx="2532240" cy="64487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uk-UA" sz="3600" b="0" strike="noStrike" spc="-1" dirty="0">
                  <a:solidFill>
                    <a:srgbClr val="182947"/>
                  </a:solidFill>
                  <a:latin typeface="Montserrat Black"/>
                </a:rPr>
                <a:t>0</a:t>
              </a:r>
              <a:endParaRPr lang="uk-UA" sz="36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48651" name="TextBox 106"/>
            <p:cNvSpPr/>
            <p:nvPr/>
          </p:nvSpPr>
          <p:spPr>
            <a:xfrm>
              <a:off x="5639400" y="3005640"/>
              <a:ext cx="2925000" cy="51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uk-UA" sz="1400" b="0" strike="noStrike" spc="-1">
                  <a:solidFill>
                    <a:srgbClr val="182947"/>
                  </a:solidFill>
                  <a:latin typeface="Montserrat Medium"/>
                </a:rPr>
                <a:t>Вироків суду про визнання кривдників винуватими</a:t>
              </a:r>
              <a:endParaRPr lang="uk-UA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cxnSp>
        <p:nvCxnSpPr>
          <p:cNvPr id="3145739" name="Пряма сполучна лінія 109"/>
          <p:cNvCxnSpPr>
            <a:cxnSpLocks/>
          </p:cNvCxnSpPr>
          <p:nvPr/>
        </p:nvCxnSpPr>
        <p:spPr>
          <a:xfrm flipV="1">
            <a:off x="8800920" y="2928960"/>
            <a:ext cx="360" cy="3929400"/>
          </a:xfrm>
          <a:prstGeom prst="straightConnector1">
            <a:avLst/>
          </a:prstGeom>
          <a:ln w="25400">
            <a:solidFill>
              <a:srgbClr val="AFB6C9"/>
            </a:solidFill>
          </a:ln>
        </p:spPr>
      </p:cxnSp>
      <p:sp>
        <p:nvSpPr>
          <p:cNvPr id="1048652" name="TextBox 110"/>
          <p:cNvSpPr/>
          <p:nvPr/>
        </p:nvSpPr>
        <p:spPr>
          <a:xfrm>
            <a:off x="8911080" y="2806200"/>
            <a:ext cx="253224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uk-UA" sz="3600" spc="-1" dirty="0">
                <a:solidFill>
                  <a:srgbClr val="182947"/>
                </a:solidFill>
                <a:latin typeface="Montserrat Black"/>
              </a:rPr>
              <a:t>7</a:t>
            </a:r>
            <a:endParaRPr lang="uk-UA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653" name="TextBox 111"/>
          <p:cNvSpPr/>
          <p:nvPr/>
        </p:nvSpPr>
        <p:spPr>
          <a:xfrm>
            <a:off x="8911080" y="3391200"/>
            <a:ext cx="4066560" cy="30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uk-UA" sz="1400" b="0" strike="noStrike" spc="-1">
                <a:solidFill>
                  <a:srgbClr val="182947"/>
                </a:solidFill>
                <a:latin typeface="Montserrat Medium"/>
              </a:rPr>
              <a:t>Профілактичних заходів</a:t>
            </a:r>
            <a:endParaRPr lang="uk-UA" sz="14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145740" name="Пряма сполучна лінія 112"/>
          <p:cNvCxnSpPr>
            <a:cxnSpLocks/>
          </p:cNvCxnSpPr>
          <p:nvPr/>
        </p:nvCxnSpPr>
        <p:spPr>
          <a:xfrm flipH="1">
            <a:off x="9027360" y="3787200"/>
            <a:ext cx="2032560" cy="360"/>
          </a:xfrm>
          <a:prstGeom prst="straightConnector1">
            <a:avLst/>
          </a:prstGeom>
          <a:ln w="25400" cap="rnd">
            <a:solidFill>
              <a:srgbClr val="182947"/>
            </a:solidFill>
            <a:prstDash val="sysDot"/>
          </a:ln>
        </p:spPr>
      </p:cxnSp>
      <p:sp>
        <p:nvSpPr>
          <p:cNvPr id="1048654" name="Google Shape;108;p2"/>
          <p:cNvSpPr/>
          <p:nvPr/>
        </p:nvSpPr>
        <p:spPr>
          <a:xfrm>
            <a:off x="333000" y="425160"/>
            <a:ext cx="115254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2400" b="0" strike="noStrike" spc="-1">
                <a:solidFill>
                  <a:srgbClr val="182947"/>
                </a:solidFill>
                <a:latin typeface="Montserrat Black"/>
                <a:ea typeface="Proxima Nova"/>
              </a:rPr>
              <a:t>Профілактична робота. </a:t>
            </a:r>
            <a:r>
              <a:rPr lang="uk-UA" sz="2400" b="0" strike="noStrike" spc="-1">
                <a:solidFill>
                  <a:srgbClr val="182947"/>
                </a:solidFill>
                <a:latin typeface="Montserrat SemiBold"/>
                <a:ea typeface="Proxima Nova"/>
              </a:rPr>
              <a:t>Протидія домашньому насильству</a:t>
            </a:r>
            <a:endParaRPr lang="uk-UA" sz="2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4" name="Групувати 4"/>
          <p:cNvGrpSpPr/>
          <p:nvPr/>
        </p:nvGrpSpPr>
        <p:grpSpPr>
          <a:xfrm>
            <a:off x="5657760" y="3638880"/>
            <a:ext cx="3094560" cy="802043"/>
            <a:chOff x="5657760" y="3638880"/>
            <a:chExt cx="3094560" cy="802043"/>
          </a:xfrm>
        </p:grpSpPr>
        <p:sp>
          <p:nvSpPr>
            <p:cNvPr id="1048655" name="TextBox 31"/>
            <p:cNvSpPr/>
            <p:nvPr/>
          </p:nvSpPr>
          <p:spPr>
            <a:xfrm>
              <a:off x="5657760" y="3638880"/>
              <a:ext cx="2679120" cy="64487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endParaRPr lang="uk-UA" sz="36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48656" name="TextBox 32"/>
            <p:cNvSpPr/>
            <p:nvPr/>
          </p:nvSpPr>
          <p:spPr>
            <a:xfrm>
              <a:off x="5657760" y="4134600"/>
              <a:ext cx="3094560" cy="30632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endParaRPr lang="uk-UA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2097166" name="Рисунок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644440" y="3590280"/>
            <a:ext cx="2060280" cy="24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Графіка 8"/>
          <p:cNvPicPr>
            <a:picLocks/>
          </p:cNvPicPr>
          <p:nvPr/>
        </p:nvPicPr>
        <p:blipFill>
          <a:blip r:embed="rId2"/>
          <a:srcRect l="14734" r="19827" b="7121"/>
          <a:stretch>
            <a:fillRect/>
          </a:stretch>
        </p:blipFill>
        <p:spPr>
          <a:xfrm>
            <a:off x="-22680" y="1475640"/>
            <a:ext cx="12191760" cy="5596560"/>
          </a:xfrm>
          <a:prstGeom prst="rect">
            <a:avLst/>
          </a:prstGeom>
          <a:ln w="0">
            <a:noFill/>
          </a:ln>
        </p:spPr>
      </p:pic>
      <p:grpSp>
        <p:nvGrpSpPr>
          <p:cNvPr id="66" name="Групувати 28"/>
          <p:cNvGrpSpPr/>
          <p:nvPr/>
        </p:nvGrpSpPr>
        <p:grpSpPr>
          <a:xfrm>
            <a:off x="333000" y="3974400"/>
            <a:ext cx="11525400" cy="299520"/>
            <a:chOff x="333000" y="3974400"/>
            <a:chExt cx="11525400" cy="299520"/>
          </a:xfrm>
        </p:grpSpPr>
        <p:sp>
          <p:nvSpPr>
            <p:cNvPr id="1048657" name="Прямокутник: округлені кути 1"/>
            <p:cNvSpPr/>
            <p:nvPr/>
          </p:nvSpPr>
          <p:spPr>
            <a:xfrm>
              <a:off x="333000" y="4024080"/>
              <a:ext cx="11525400" cy="212400"/>
            </a:xfrm>
            <a:prstGeom prst="roundRect">
              <a:avLst>
                <a:gd name="adj" fmla="val 50000"/>
              </a:avLst>
            </a:prstGeom>
            <a:solidFill>
              <a:srgbClr val="1829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48658" name="Прямокутник 16"/>
            <p:cNvSpPr/>
            <p:nvPr/>
          </p:nvSpPr>
          <p:spPr>
            <a:xfrm>
              <a:off x="10875600" y="3974400"/>
              <a:ext cx="45360" cy="299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48659" name="Прямокутник 17"/>
            <p:cNvSpPr/>
            <p:nvPr/>
          </p:nvSpPr>
          <p:spPr>
            <a:xfrm>
              <a:off x="9915120" y="3974400"/>
              <a:ext cx="45360" cy="299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48660" name="Прямокутник 18"/>
            <p:cNvSpPr/>
            <p:nvPr/>
          </p:nvSpPr>
          <p:spPr>
            <a:xfrm>
              <a:off x="8954640" y="3974400"/>
              <a:ext cx="45360" cy="299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48661" name="Прямокутник 19"/>
            <p:cNvSpPr/>
            <p:nvPr/>
          </p:nvSpPr>
          <p:spPr>
            <a:xfrm>
              <a:off x="7994160" y="3974400"/>
              <a:ext cx="45360" cy="299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48662" name="Прямокутник 20"/>
            <p:cNvSpPr/>
            <p:nvPr/>
          </p:nvSpPr>
          <p:spPr>
            <a:xfrm>
              <a:off x="7033680" y="3974400"/>
              <a:ext cx="45360" cy="299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48663" name="Прямокутник 21"/>
            <p:cNvSpPr/>
            <p:nvPr/>
          </p:nvSpPr>
          <p:spPr>
            <a:xfrm>
              <a:off x="6073200" y="3974400"/>
              <a:ext cx="45360" cy="299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48664" name="Прямокутник 22"/>
            <p:cNvSpPr/>
            <p:nvPr/>
          </p:nvSpPr>
          <p:spPr>
            <a:xfrm>
              <a:off x="5112720" y="3974400"/>
              <a:ext cx="45360" cy="299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48665" name="Прямокутник 23"/>
            <p:cNvSpPr/>
            <p:nvPr/>
          </p:nvSpPr>
          <p:spPr>
            <a:xfrm>
              <a:off x="4152240" y="3974400"/>
              <a:ext cx="45360" cy="299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48666" name="Прямокутник 24"/>
            <p:cNvSpPr/>
            <p:nvPr/>
          </p:nvSpPr>
          <p:spPr>
            <a:xfrm>
              <a:off x="3191760" y="3974400"/>
              <a:ext cx="45360" cy="299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48667" name="Прямокутник 25"/>
            <p:cNvSpPr/>
            <p:nvPr/>
          </p:nvSpPr>
          <p:spPr>
            <a:xfrm>
              <a:off x="2231280" y="3974400"/>
              <a:ext cx="45360" cy="299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48668" name="Прямокутник 26"/>
            <p:cNvSpPr/>
            <p:nvPr/>
          </p:nvSpPr>
          <p:spPr>
            <a:xfrm>
              <a:off x="1270800" y="3974400"/>
              <a:ext cx="45360" cy="299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1048669" name="Google Shape;108;p2"/>
          <p:cNvSpPr/>
          <p:nvPr/>
        </p:nvSpPr>
        <p:spPr>
          <a:xfrm>
            <a:off x="333000" y="425160"/>
            <a:ext cx="115254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uk-UA" sz="2400" b="0" strike="noStrike" spc="-1">
                <a:solidFill>
                  <a:srgbClr val="182947"/>
                </a:solidFill>
                <a:latin typeface="Montserrat Black"/>
                <a:ea typeface="Proxima Nova"/>
              </a:rPr>
              <a:t>Профілактична робота. </a:t>
            </a:r>
            <a:r>
              <a:rPr lang="uk-UA" sz="2400" b="0" strike="noStrike" spc="-1">
                <a:solidFill>
                  <a:srgbClr val="182947"/>
                </a:solidFill>
                <a:latin typeface="Montserrat SemiBold"/>
                <a:ea typeface="Proxima Nova"/>
              </a:rPr>
              <a:t>Сфера громадської безпеки</a:t>
            </a:r>
            <a:endParaRPr lang="uk-UA" sz="2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7" name="Групувати 7"/>
          <p:cNvGrpSpPr/>
          <p:nvPr/>
        </p:nvGrpSpPr>
        <p:grpSpPr>
          <a:xfrm>
            <a:off x="277920" y="1805760"/>
            <a:ext cx="1251720" cy="2383920"/>
            <a:chOff x="277920" y="1805760"/>
            <a:chExt cx="1251720" cy="2383920"/>
          </a:xfrm>
        </p:grpSpPr>
        <p:cxnSp>
          <p:nvCxnSpPr>
            <p:cNvPr id="3145741" name="Пряма сполучна лінія 2"/>
            <p:cNvCxnSpPr>
              <a:cxnSpLocks/>
            </p:cNvCxnSpPr>
            <p:nvPr/>
          </p:nvCxnSpPr>
          <p:spPr>
            <a:xfrm>
              <a:off x="333000" y="2090520"/>
              <a:ext cx="360" cy="2025000"/>
            </a:xfrm>
            <a:prstGeom prst="straightConnector1">
              <a:avLst/>
            </a:prstGeom>
            <a:ln w="50800" cap="rnd">
              <a:solidFill>
                <a:srgbClr val="FFC000"/>
              </a:solidFill>
              <a:prstDash val="sysDot"/>
            </a:ln>
          </p:spPr>
        </p:cxnSp>
        <p:sp>
          <p:nvSpPr>
            <p:cNvPr id="1048670" name="Овал 4"/>
            <p:cNvSpPr/>
            <p:nvPr/>
          </p:nvSpPr>
          <p:spPr>
            <a:xfrm>
              <a:off x="277920" y="4079520"/>
              <a:ext cx="110160" cy="11016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33480" rIns="90000" bIns="3348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48671" name="TextBox 5"/>
            <p:cNvSpPr/>
            <p:nvPr/>
          </p:nvSpPr>
          <p:spPr>
            <a:xfrm>
              <a:off x="388440" y="1805760"/>
              <a:ext cx="1141200" cy="52176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400" b="0" strike="noStrike" spc="-1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Montserrat Medium"/>
                </a:rPr>
                <a:t>1 </a:t>
              </a:r>
              <a:r>
                <a:rPr lang="uk-UA" sz="1400" b="0" strike="noStrike" spc="-1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Montserrat Medium"/>
                </a:rPr>
                <a:t>січня</a:t>
              </a:r>
              <a:endParaRPr lang="uk-UA" sz="14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</a:pPr>
              <a:r>
                <a:rPr lang="ru-RU" sz="1400" b="0" strike="noStrike" spc="-1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Montserrat Medium"/>
                </a:rPr>
                <a:t>2026 року</a:t>
              </a:r>
              <a:endParaRPr lang="uk-UA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48672" name="Овал 6"/>
            <p:cNvSpPr/>
            <p:nvPr/>
          </p:nvSpPr>
          <p:spPr>
            <a:xfrm>
              <a:off x="277920" y="2042640"/>
              <a:ext cx="110160" cy="11016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000000"/>
            </a:fontRef>
          </p:style>
          <p:txBody>
            <a:bodyPr lIns="90000" tIns="33480" rIns="90000" bIns="3348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uk-UA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8" name="Групувати 27"/>
          <p:cNvGrpSpPr/>
          <p:nvPr/>
        </p:nvGrpSpPr>
        <p:grpSpPr>
          <a:xfrm>
            <a:off x="10717200" y="4079520"/>
            <a:ext cx="1196640" cy="2352006"/>
            <a:chOff x="10717200" y="4079520"/>
            <a:chExt cx="1196640" cy="2352006"/>
          </a:xfrm>
        </p:grpSpPr>
        <p:sp>
          <p:nvSpPr>
            <p:cNvPr id="1048673" name="TextBox 11"/>
            <p:cNvSpPr/>
            <p:nvPr/>
          </p:nvSpPr>
          <p:spPr>
            <a:xfrm>
              <a:off x="10717200" y="5909760"/>
              <a:ext cx="1141200" cy="52176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r" defTabSz="914400">
                <a:lnSpc>
                  <a:spcPct val="100000"/>
                </a:lnSpc>
              </a:pPr>
              <a:r>
                <a:rPr lang="ru-RU" sz="1400" spc="-1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Montserrat Medium"/>
                </a:rPr>
                <a:t>1</a:t>
              </a:r>
              <a:r>
                <a:rPr lang="ru-RU" sz="1400" b="0" strike="noStrike" spc="-1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Montserrat Medium"/>
                </a:rPr>
                <a:t> липня</a:t>
              </a:r>
              <a:endParaRPr lang="uk-UA" sz="14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algn="r" defTabSz="914400">
                <a:lnSpc>
                  <a:spcPct val="100000"/>
                </a:lnSpc>
              </a:pPr>
              <a:r>
                <a:rPr lang="ru-RU" sz="1400" b="0" strike="noStrike" spc="-1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Montserrat Medium"/>
                </a:rPr>
                <a:t>2026 року</a:t>
              </a:r>
              <a:endParaRPr lang="uk-UA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69" name="Групувати 13"/>
            <p:cNvGrpSpPr/>
            <p:nvPr/>
          </p:nvGrpSpPr>
          <p:grpSpPr>
            <a:xfrm>
              <a:off x="11803680" y="4079520"/>
              <a:ext cx="110160" cy="2146680"/>
              <a:chOff x="11803680" y="4079520"/>
              <a:chExt cx="110160" cy="2146680"/>
            </a:xfrm>
          </p:grpSpPr>
          <p:cxnSp>
            <p:nvCxnSpPr>
              <p:cNvPr id="3145742" name="Пряма сполучна лінія 9"/>
              <p:cNvCxnSpPr>
                <a:cxnSpLocks/>
              </p:cNvCxnSpPr>
              <p:nvPr/>
            </p:nvCxnSpPr>
            <p:spPr>
              <a:xfrm>
                <a:off x="11858760" y="4134600"/>
                <a:ext cx="360" cy="2025360"/>
              </a:xfrm>
              <a:prstGeom prst="straightConnector1">
                <a:avLst/>
              </a:prstGeom>
              <a:ln w="50800" cap="rnd">
                <a:solidFill>
                  <a:srgbClr val="FFC000"/>
                </a:solidFill>
                <a:prstDash val="sysDot"/>
              </a:ln>
            </p:spPr>
          </p:cxnSp>
          <p:sp>
            <p:nvSpPr>
              <p:cNvPr id="1048674" name="Овал 10"/>
              <p:cNvSpPr/>
              <p:nvPr/>
            </p:nvSpPr>
            <p:spPr>
              <a:xfrm>
                <a:off x="11803680" y="6116040"/>
                <a:ext cx="110160" cy="11016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000000"/>
              </a:fontRef>
            </p:style>
            <p:txBody>
              <a:bodyPr lIns="90000" tIns="33480" rIns="90000" bIns="3348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sp>
            <p:nvSpPr>
              <p:cNvPr id="1048675" name="Овал 12"/>
              <p:cNvSpPr/>
              <p:nvPr/>
            </p:nvSpPr>
            <p:spPr>
              <a:xfrm>
                <a:off x="11803680" y="4079520"/>
                <a:ext cx="110160" cy="11016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000000"/>
              </a:fontRef>
            </p:style>
            <p:txBody>
              <a:bodyPr lIns="90000" tIns="33480" rIns="90000" bIns="3348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</p:grpSp>
      </p:grpSp>
      <p:sp>
        <p:nvSpPr>
          <p:cNvPr id="1048682" name="TextBox 53"/>
          <p:cNvSpPr/>
          <p:nvPr/>
        </p:nvSpPr>
        <p:spPr>
          <a:xfrm>
            <a:off x="2784240" y="1546245"/>
            <a:ext cx="282672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uk-UA" sz="2000" b="1" strike="noStrike" spc="-1" dirty="0">
                <a:solidFill>
                  <a:schemeClr val="dk1"/>
                </a:solidFill>
                <a:latin typeface="Montserrat SemiBold"/>
              </a:rPr>
              <a:t>ст. 156 КУпАП – </a:t>
            </a:r>
            <a:r>
              <a:rPr lang="en-US" sz="2000" b="1" spc="-1" dirty="0">
                <a:solidFill>
                  <a:schemeClr val="dk1"/>
                </a:solidFill>
                <a:latin typeface="Montserrat SemiBold"/>
              </a:rPr>
              <a:t>2</a:t>
            </a:r>
            <a:endParaRPr lang="uk-UA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683" name="TextBox 54"/>
          <p:cNvSpPr/>
          <p:nvPr/>
        </p:nvSpPr>
        <p:spPr>
          <a:xfrm>
            <a:off x="2672862" y="2042640"/>
            <a:ext cx="4302138" cy="737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wrap="square" lIns="90000" tIns="45000" rIns="90000" bIns="45000" numCol="1" spcCol="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uk-UA" sz="1400" b="0" strike="noStrike" spc="-1" dirty="0">
                <a:solidFill>
                  <a:schemeClr val="dk1"/>
                </a:solidFill>
                <a:latin typeface="Montserrat Light"/>
                <a:ea typeface="Proxima Nova"/>
              </a:rPr>
              <a:t>Порушення правил торгівлі пивом, алкогольними, слабоалкогольними напоями і тютюновими виробами</a:t>
            </a:r>
            <a:endParaRPr lang="uk-UA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Google Shape;108;p2"/>
          <p:cNvSpPr/>
          <p:nvPr/>
        </p:nvSpPr>
        <p:spPr>
          <a:xfrm>
            <a:off x="333000" y="425160"/>
            <a:ext cx="115254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2400" b="0" strike="noStrike" spc="-1">
                <a:solidFill>
                  <a:srgbClr val="182947"/>
                </a:solidFill>
                <a:latin typeface="Montserrat Black"/>
                <a:ea typeface="Proxima Nova"/>
              </a:rPr>
              <a:t>Профілактична робота. </a:t>
            </a:r>
            <a:r>
              <a:rPr lang="uk-UA" sz="2400" b="0" strike="noStrike" spc="-1">
                <a:solidFill>
                  <a:srgbClr val="182947"/>
                </a:solidFill>
                <a:latin typeface="Montserrat SemiBold"/>
                <a:ea typeface="Proxima Nova"/>
              </a:rPr>
              <a:t>Дозвільна система</a:t>
            </a:r>
            <a:endParaRPr lang="uk-UA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707" name="TextBox 1"/>
          <p:cNvSpPr/>
          <p:nvPr/>
        </p:nvSpPr>
        <p:spPr>
          <a:xfrm>
            <a:off x="4195800" y="1850040"/>
            <a:ext cx="3799800" cy="7679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4400" spc="-1" dirty="0">
                <a:solidFill>
                  <a:srgbClr val="182947"/>
                </a:solidFill>
                <a:latin typeface="Montserrat Black"/>
              </a:rPr>
              <a:t>4</a:t>
            </a:r>
            <a:endParaRPr lang="uk-UA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708" name="Google Shape;108;p2"/>
          <p:cNvSpPr/>
          <p:nvPr/>
        </p:nvSpPr>
        <p:spPr>
          <a:xfrm>
            <a:off x="333000" y="1481040"/>
            <a:ext cx="11525400" cy="334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1600" b="0" strike="noStrike" spc="-1">
                <a:solidFill>
                  <a:schemeClr val="dk1"/>
                </a:solidFill>
                <a:latin typeface="Montserrat SemiBold"/>
                <a:ea typeface="Proxima Nova"/>
              </a:rPr>
              <a:t>Перевірено власників зброї</a:t>
            </a:r>
            <a:endParaRPr lang="uk-UA" sz="1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8" name="Групувати 7"/>
          <p:cNvGrpSpPr/>
          <p:nvPr/>
        </p:nvGrpSpPr>
        <p:grpSpPr>
          <a:xfrm>
            <a:off x="3747240" y="3022560"/>
            <a:ext cx="5100840" cy="1184723"/>
            <a:chOff x="3747240" y="3022560"/>
            <a:chExt cx="5100840" cy="1184723"/>
          </a:xfrm>
        </p:grpSpPr>
        <p:sp>
          <p:nvSpPr>
            <p:cNvPr id="1048709" name="TextBox 8"/>
            <p:cNvSpPr/>
            <p:nvPr/>
          </p:nvSpPr>
          <p:spPr>
            <a:xfrm>
              <a:off x="5037120" y="3022560"/>
              <a:ext cx="2670480" cy="706432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endParaRPr lang="uk-UA" sz="40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097172" name="Рисунок 13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47240" y="3297240"/>
              <a:ext cx="879480" cy="833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048711" name="TextBox 10"/>
            <p:cNvSpPr/>
            <p:nvPr/>
          </p:nvSpPr>
          <p:spPr>
            <a:xfrm>
              <a:off x="5037120" y="3668760"/>
              <a:ext cx="2980800" cy="30632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endParaRPr lang="uk-UA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48712" name="TextBox 11"/>
            <p:cNvSpPr/>
            <p:nvPr/>
          </p:nvSpPr>
          <p:spPr>
            <a:xfrm>
              <a:off x="5038200" y="3900960"/>
              <a:ext cx="3809880" cy="30632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just" defTabSz="914400">
                <a:lnSpc>
                  <a:spcPct val="100000"/>
                </a:lnSpc>
              </a:pPr>
              <a:endParaRPr lang="uk-UA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2097173" name="Графіка 14"/>
          <p:cNvPicPr>
            <a:picLocks/>
          </p:cNvPicPr>
          <p:nvPr/>
        </p:nvPicPr>
        <p:blipFill>
          <a:blip r:embed="rId3"/>
          <a:srcRect l="5704" r="5704" b="25492"/>
          <a:stretch>
            <a:fillRect/>
          </a:stretch>
        </p:blipFill>
        <p:spPr>
          <a:xfrm>
            <a:off x="0" y="4897080"/>
            <a:ext cx="12191760" cy="1960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2" name="Google Shape;108;p2"/>
          <p:cNvSpPr/>
          <p:nvPr/>
        </p:nvSpPr>
        <p:spPr>
          <a:xfrm>
            <a:off x="333000" y="425160"/>
            <a:ext cx="115254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2400" b="0" strike="noStrike" spc="-1">
                <a:solidFill>
                  <a:srgbClr val="182947"/>
                </a:solidFill>
                <a:latin typeface="Montserrat Black"/>
                <a:ea typeface="Proxima Nova"/>
              </a:rPr>
              <a:t>Просвітницька робота. </a:t>
            </a:r>
            <a:r>
              <a:rPr lang="uk-UA" sz="2400" b="0" strike="noStrike" spc="-1">
                <a:solidFill>
                  <a:srgbClr val="182947"/>
                </a:solidFill>
                <a:latin typeface="Montserrat SemiBold"/>
                <a:ea typeface="Proxima Nova"/>
              </a:rPr>
              <a:t>Доросле населення</a:t>
            </a:r>
            <a:endParaRPr lang="uk-UA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723" name="TextBox 35"/>
          <p:cNvSpPr/>
          <p:nvPr/>
        </p:nvSpPr>
        <p:spPr>
          <a:xfrm>
            <a:off x="4195800" y="1569240"/>
            <a:ext cx="379980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5400" spc="-1" dirty="0">
                <a:solidFill>
                  <a:srgbClr val="182947"/>
                </a:solidFill>
                <a:latin typeface="Montserrat Black"/>
              </a:rPr>
              <a:t>4</a:t>
            </a:r>
            <a:endParaRPr lang="uk-UA" sz="5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724" name="Google Shape;108;p2"/>
          <p:cNvSpPr/>
          <p:nvPr/>
        </p:nvSpPr>
        <p:spPr>
          <a:xfrm>
            <a:off x="334800" y="1199880"/>
            <a:ext cx="115254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uk-UA" sz="1800" b="0" strike="noStrike" spc="-1">
                <a:solidFill>
                  <a:srgbClr val="182947"/>
                </a:solidFill>
                <a:latin typeface="Montserrat SemiBold"/>
                <a:ea typeface="Proxima Nova"/>
              </a:rPr>
              <a:t>Всього проведено заходів</a:t>
            </a:r>
            <a:endParaRPr lang="uk-UA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6" name="Групувати 2"/>
          <p:cNvGrpSpPr/>
          <p:nvPr/>
        </p:nvGrpSpPr>
        <p:grpSpPr>
          <a:xfrm>
            <a:off x="1638360" y="2712960"/>
            <a:ext cx="2714400" cy="2160000"/>
            <a:chOff x="1638360" y="2712960"/>
            <a:chExt cx="2714400" cy="2160000"/>
          </a:xfrm>
        </p:grpSpPr>
        <p:sp>
          <p:nvSpPr>
            <p:cNvPr id="1048725" name="TextBox 16"/>
            <p:cNvSpPr/>
            <p:nvPr/>
          </p:nvSpPr>
          <p:spPr>
            <a:xfrm>
              <a:off x="1638360" y="3891960"/>
              <a:ext cx="2714400" cy="706432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en-US" sz="4000" spc="-1" dirty="0">
                  <a:solidFill>
                    <a:srgbClr val="182947"/>
                  </a:solidFill>
                  <a:latin typeface="Montserrat Black"/>
                </a:rPr>
                <a:t>2</a:t>
              </a:r>
              <a:endParaRPr lang="uk-UA" sz="40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48726" name="TextBox 17"/>
            <p:cNvSpPr/>
            <p:nvPr/>
          </p:nvSpPr>
          <p:spPr>
            <a:xfrm>
              <a:off x="1638360" y="4569840"/>
              <a:ext cx="271440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uk-UA" sz="1400" b="0" strike="noStrike" spc="-1">
                  <a:solidFill>
                    <a:srgbClr val="182947"/>
                  </a:solidFill>
                  <a:latin typeface="Montserrat Medium"/>
                </a:rPr>
                <a:t>засідання виконкому</a:t>
              </a:r>
              <a:endParaRPr lang="uk-UA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87" name="Групувати 18"/>
            <p:cNvGrpSpPr/>
            <p:nvPr/>
          </p:nvGrpSpPr>
          <p:grpSpPr>
            <a:xfrm>
              <a:off x="2427120" y="2712960"/>
              <a:ext cx="1136160" cy="1040040"/>
              <a:chOff x="2427120" y="2712960"/>
              <a:chExt cx="1136160" cy="1040040"/>
            </a:xfrm>
          </p:grpSpPr>
          <p:sp>
            <p:nvSpPr>
              <p:cNvPr id="1048727" name="Овал 19"/>
              <p:cNvSpPr/>
              <p:nvPr/>
            </p:nvSpPr>
            <p:spPr>
              <a:xfrm>
                <a:off x="2427120" y="2712960"/>
                <a:ext cx="1136160" cy="1040040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000000"/>
              </a:fontRef>
            </p:style>
            <p:txBody>
              <a:bodyPr lIns="90000" tIns="45000" rIns="90000" bIns="45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uk-UA" sz="1800" b="0" strike="noStrike" spc="-1">
                  <a:solidFill>
                    <a:srgbClr val="182947"/>
                  </a:solidFill>
                  <a:latin typeface="Calibri"/>
                </a:endParaRPr>
              </a:p>
            </p:txBody>
          </p:sp>
          <p:pic>
            <p:nvPicPr>
              <p:cNvPr id="2097177" name="Рисунок 20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51400" y="2918520"/>
                <a:ext cx="687960" cy="6296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cxnSp>
        <p:nvCxnSpPr>
          <p:cNvPr id="3145756" name="Пряма сполучна лінія 39"/>
          <p:cNvCxnSpPr>
            <a:cxnSpLocks/>
          </p:cNvCxnSpPr>
          <p:nvPr/>
        </p:nvCxnSpPr>
        <p:spPr>
          <a:xfrm>
            <a:off x="6095700" y="2789804"/>
            <a:ext cx="360" cy="2025360"/>
          </a:xfrm>
          <a:prstGeom prst="straightConnector1">
            <a:avLst/>
          </a:prstGeom>
          <a:ln w="38100" cap="rnd">
            <a:solidFill>
              <a:srgbClr val="182947"/>
            </a:solidFill>
            <a:prstDash val="sysDot"/>
          </a:ln>
        </p:spPr>
      </p:cxnSp>
      <p:grpSp>
        <p:nvGrpSpPr>
          <p:cNvPr id="90" name="Групувати 40"/>
          <p:cNvGrpSpPr/>
          <p:nvPr/>
        </p:nvGrpSpPr>
        <p:grpSpPr>
          <a:xfrm>
            <a:off x="7819920" y="2671560"/>
            <a:ext cx="2733480" cy="2159640"/>
            <a:chOff x="7819920" y="2671560"/>
            <a:chExt cx="2733480" cy="2159640"/>
          </a:xfrm>
        </p:grpSpPr>
        <p:sp>
          <p:nvSpPr>
            <p:cNvPr id="1048731" name="TextBox 41"/>
            <p:cNvSpPr/>
            <p:nvPr/>
          </p:nvSpPr>
          <p:spPr>
            <a:xfrm>
              <a:off x="7819920" y="3850200"/>
              <a:ext cx="2733480" cy="706432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en-US" sz="4000" b="0" strike="noStrike" spc="-1" dirty="0">
                  <a:solidFill>
                    <a:srgbClr val="000000"/>
                  </a:solidFill>
                  <a:latin typeface="Arial"/>
                </a:rPr>
                <a:t>2</a:t>
              </a:r>
              <a:endParaRPr lang="uk-UA" sz="40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48732" name="TextBox 42"/>
            <p:cNvSpPr/>
            <p:nvPr/>
          </p:nvSpPr>
          <p:spPr>
            <a:xfrm>
              <a:off x="7819920" y="4528080"/>
              <a:ext cx="273348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uk-UA" sz="1400" b="0" strike="noStrike" spc="-1">
                  <a:solidFill>
                    <a:srgbClr val="182947"/>
                  </a:solidFill>
                  <a:latin typeface="Montserrat Medium"/>
                </a:rPr>
                <a:t>трудові колективи</a:t>
              </a:r>
              <a:endParaRPr lang="uk-UA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91" name="Групувати 43"/>
            <p:cNvGrpSpPr/>
            <p:nvPr/>
          </p:nvGrpSpPr>
          <p:grpSpPr>
            <a:xfrm>
              <a:off x="8614440" y="2671560"/>
              <a:ext cx="1144080" cy="1040040"/>
              <a:chOff x="8614440" y="2671560"/>
              <a:chExt cx="1144080" cy="1040040"/>
            </a:xfrm>
          </p:grpSpPr>
          <p:sp>
            <p:nvSpPr>
              <p:cNvPr id="1048733" name="Овал 44"/>
              <p:cNvSpPr/>
              <p:nvPr/>
            </p:nvSpPr>
            <p:spPr>
              <a:xfrm>
                <a:off x="8614440" y="2671560"/>
                <a:ext cx="1144080" cy="1040040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000000"/>
              </a:fontRef>
            </p:style>
            <p:txBody>
              <a:bodyPr lIns="90000" tIns="45000" rIns="90000" bIns="45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uk-UA" sz="1800" b="0" strike="noStrike" spc="-1">
                  <a:solidFill>
                    <a:srgbClr val="182947"/>
                  </a:solidFill>
                  <a:latin typeface="Calibri"/>
                </a:endParaRPr>
              </a:p>
            </p:txBody>
          </p:sp>
          <p:pic>
            <p:nvPicPr>
              <p:cNvPr id="2097179" name="Рисунок 45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40520" y="2876760"/>
                <a:ext cx="692640" cy="6296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pic>
        <p:nvPicPr>
          <p:cNvPr id="2097180" name="Графіка 1"/>
          <p:cNvPicPr>
            <a:picLocks/>
          </p:cNvPicPr>
          <p:nvPr/>
        </p:nvPicPr>
        <p:blipFill>
          <a:blip r:embed="rId4"/>
          <a:srcRect l="5704" r="5704" b="25492"/>
          <a:stretch>
            <a:fillRect/>
          </a:stretch>
        </p:blipFill>
        <p:spPr>
          <a:xfrm>
            <a:off x="0" y="4897080"/>
            <a:ext cx="12191760" cy="1960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Google Shape;108;p2"/>
          <p:cNvSpPr/>
          <p:nvPr/>
        </p:nvSpPr>
        <p:spPr>
          <a:xfrm>
            <a:off x="333000" y="425160"/>
            <a:ext cx="115254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uk-UA" sz="2400" b="0" strike="noStrike" spc="-1">
                <a:solidFill>
                  <a:srgbClr val="182947"/>
                </a:solidFill>
                <a:latin typeface="Montserrat Black"/>
                <a:ea typeface="Proxima Nova"/>
              </a:rPr>
              <a:t>Кримінальні правопорушення. </a:t>
            </a:r>
            <a:r>
              <a:rPr lang="uk-UA" sz="2400" b="0" strike="noStrike" spc="-1">
                <a:solidFill>
                  <a:srgbClr val="182947"/>
                </a:solidFill>
                <a:latin typeface="Montserrat SemiBold"/>
                <a:ea typeface="Proxima Nova"/>
              </a:rPr>
              <a:t>Загальна частина</a:t>
            </a:r>
            <a:endParaRPr lang="uk-UA" sz="2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3" name="Групувати 6"/>
          <p:cNvGrpSpPr/>
          <p:nvPr/>
        </p:nvGrpSpPr>
        <p:grpSpPr>
          <a:xfrm>
            <a:off x="295920" y="1923840"/>
            <a:ext cx="3332520" cy="2800440"/>
            <a:chOff x="295920" y="1923840"/>
            <a:chExt cx="3332520" cy="2800440"/>
          </a:xfrm>
        </p:grpSpPr>
        <p:sp>
          <p:nvSpPr>
            <p:cNvPr id="1048735" name="TextBox 7"/>
            <p:cNvSpPr/>
            <p:nvPr/>
          </p:nvSpPr>
          <p:spPr>
            <a:xfrm>
              <a:off x="696240" y="3102840"/>
              <a:ext cx="2532240" cy="706432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uk-UA" sz="4000" spc="-1" dirty="0">
                  <a:latin typeface="Arial"/>
                </a:rPr>
                <a:t>0</a:t>
              </a:r>
              <a:endParaRPr lang="uk-UA" sz="40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48736" name="TextBox 8"/>
            <p:cNvSpPr/>
            <p:nvPr/>
          </p:nvSpPr>
          <p:spPr>
            <a:xfrm>
              <a:off x="295920" y="3780720"/>
              <a:ext cx="3332520" cy="943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uk-UA" sz="1400" b="0" strike="noStrike" spc="-1">
                  <a:solidFill>
                    <a:srgbClr val="182947"/>
                  </a:solidFill>
                  <a:latin typeface="Montserrat Medium"/>
                </a:rPr>
                <a:t>внесено відомості до</a:t>
              </a:r>
              <a:endParaRPr lang="uk-UA" sz="14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uk-UA" sz="1400" b="0" strike="noStrike" spc="-1">
                  <a:solidFill>
                    <a:srgbClr val="182947"/>
                  </a:solidFill>
                  <a:latin typeface="Montserrat Medium"/>
                </a:rPr>
                <a:t>Єдиного реєстру досудового розслідування за матеріалами поліцейського офіцера громади</a:t>
              </a:r>
              <a:endParaRPr lang="uk-UA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94" name="Групувати 9"/>
            <p:cNvGrpSpPr/>
            <p:nvPr/>
          </p:nvGrpSpPr>
          <p:grpSpPr>
            <a:xfrm>
              <a:off x="1442160" y="1923840"/>
              <a:ext cx="1040040" cy="1040040"/>
              <a:chOff x="1442160" y="1923840"/>
              <a:chExt cx="1040040" cy="1040040"/>
            </a:xfrm>
          </p:grpSpPr>
          <p:sp>
            <p:nvSpPr>
              <p:cNvPr id="1048737" name="Овал 15"/>
              <p:cNvSpPr/>
              <p:nvPr/>
            </p:nvSpPr>
            <p:spPr>
              <a:xfrm>
                <a:off x="1442160" y="1923840"/>
                <a:ext cx="1040040" cy="1040040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000000"/>
              </a:fontRef>
            </p:style>
            <p:txBody>
              <a:bodyPr lIns="90000" tIns="45000" rIns="90000" bIns="45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uk-UA" sz="1800" b="0" strike="noStrike" spc="-1">
                  <a:solidFill>
                    <a:srgbClr val="182947"/>
                  </a:solidFill>
                  <a:latin typeface="Calibri"/>
                </a:endParaRPr>
              </a:p>
            </p:txBody>
          </p:sp>
          <p:pic>
            <p:nvPicPr>
              <p:cNvPr id="2097181" name="Рисунок 21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47720" y="2129040"/>
                <a:ext cx="629640" cy="6296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048738" name="TextBox 23"/>
          <p:cNvSpPr/>
          <p:nvPr/>
        </p:nvSpPr>
        <p:spPr>
          <a:xfrm>
            <a:off x="8962920" y="3102840"/>
            <a:ext cx="253224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rgbClr val="000000"/>
          </a:fontRef>
        </p:style>
        <p:txBody>
          <a:bodyPr lIns="90000" tIns="45000" rIns="90000" bIns="45000" numCol="1" spcCol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endParaRPr lang="uk-UA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7" name="Групувати 28"/>
          <p:cNvGrpSpPr/>
          <p:nvPr/>
        </p:nvGrpSpPr>
        <p:grpSpPr>
          <a:xfrm>
            <a:off x="4109760" y="1923840"/>
            <a:ext cx="3972240" cy="2586960"/>
            <a:chOff x="4109760" y="1923840"/>
            <a:chExt cx="3972240" cy="2586960"/>
          </a:xfrm>
        </p:grpSpPr>
        <p:sp>
          <p:nvSpPr>
            <p:cNvPr id="1048741" name="TextBox 29"/>
            <p:cNvSpPr/>
            <p:nvPr/>
          </p:nvSpPr>
          <p:spPr>
            <a:xfrm>
              <a:off x="4829760" y="3102840"/>
              <a:ext cx="2532240" cy="706432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uk-UA" sz="4000" spc="-1" dirty="0">
                  <a:latin typeface="Arial"/>
                </a:rPr>
                <a:t>0</a:t>
              </a:r>
              <a:endParaRPr lang="uk-UA" sz="40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48742" name="TextBox 30"/>
            <p:cNvSpPr/>
            <p:nvPr/>
          </p:nvSpPr>
          <p:spPr>
            <a:xfrm>
              <a:off x="4109760" y="3780720"/>
              <a:ext cx="3972240" cy="730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rgbClr val="000000"/>
            </a:fontRef>
          </p:style>
          <p:txBody>
            <a:bodyPr lIns="90000" tIns="45000" rIns="90000" bIns="45000" numCol="1" spcCol="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uk-UA" sz="1400" b="0" strike="noStrike" spc="-1">
                  <a:solidFill>
                    <a:srgbClr val="182947"/>
                  </a:solidFill>
                  <a:latin typeface="Montserrat Medium"/>
                </a:rPr>
                <a:t>розкрито кримінальних правопорушень поліцейським офіцером громади та спільно з іншими структурними підрозділами НПУ</a:t>
              </a:r>
              <a:endParaRPr lang="uk-UA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98" name="Групувати 31"/>
            <p:cNvGrpSpPr/>
            <p:nvPr/>
          </p:nvGrpSpPr>
          <p:grpSpPr>
            <a:xfrm>
              <a:off x="5576760" y="1923840"/>
              <a:ext cx="1040040" cy="1040040"/>
              <a:chOff x="5576760" y="1923840"/>
              <a:chExt cx="1040040" cy="1040040"/>
            </a:xfrm>
          </p:grpSpPr>
          <p:sp>
            <p:nvSpPr>
              <p:cNvPr id="1048743" name="Овал 32"/>
              <p:cNvSpPr/>
              <p:nvPr/>
            </p:nvSpPr>
            <p:spPr>
              <a:xfrm>
                <a:off x="5576760" y="1923840"/>
                <a:ext cx="1040040" cy="1040040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000000"/>
              </a:fontRef>
            </p:style>
            <p:txBody>
              <a:bodyPr lIns="90000" tIns="45000" rIns="90000" bIns="45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uk-UA" sz="1800" b="0" strike="noStrike" spc="-1">
                  <a:solidFill>
                    <a:srgbClr val="182947"/>
                  </a:solidFill>
                  <a:latin typeface="Calibri"/>
                </a:endParaRPr>
              </a:p>
            </p:txBody>
          </p:sp>
          <p:pic>
            <p:nvPicPr>
              <p:cNvPr id="2097183" name="Рисунок 34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81960" y="2129040"/>
                <a:ext cx="629640" cy="6296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cxnSp>
        <p:nvCxnSpPr>
          <p:cNvPr id="3145757" name="Пряма сполучна лінія 37"/>
          <p:cNvCxnSpPr>
            <a:cxnSpLocks/>
          </p:cNvCxnSpPr>
          <p:nvPr/>
        </p:nvCxnSpPr>
        <p:spPr>
          <a:xfrm>
            <a:off x="4029120" y="1993320"/>
            <a:ext cx="360" cy="2025360"/>
          </a:xfrm>
          <a:prstGeom prst="straightConnector1">
            <a:avLst/>
          </a:prstGeom>
          <a:ln w="38100" cap="rnd">
            <a:solidFill>
              <a:srgbClr val="182947"/>
            </a:solidFill>
            <a:prstDash val="sysDot"/>
          </a:ln>
        </p:spPr>
      </p:cxnSp>
      <p:cxnSp>
        <p:nvCxnSpPr>
          <p:cNvPr id="3145758" name="Пряма сполучна лінія 53"/>
          <p:cNvCxnSpPr>
            <a:cxnSpLocks/>
          </p:cNvCxnSpPr>
          <p:nvPr/>
        </p:nvCxnSpPr>
        <p:spPr>
          <a:xfrm>
            <a:off x="8162640" y="1993320"/>
            <a:ext cx="360" cy="2025360"/>
          </a:xfrm>
          <a:prstGeom prst="straightConnector1">
            <a:avLst/>
          </a:prstGeom>
          <a:ln w="38100" cap="rnd">
            <a:solidFill>
              <a:srgbClr val="182947"/>
            </a:solidFill>
            <a:prstDash val="sysDot"/>
          </a:ln>
        </p:spPr>
      </p:cxnSp>
      <p:pic>
        <p:nvPicPr>
          <p:cNvPr id="2097184" name="Графіка 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 rot="21360000">
            <a:off x="-12160" y="3187026"/>
            <a:ext cx="12443760" cy="4655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235</Words>
  <Application>Microsoft Office PowerPoint</Application>
  <PresentationFormat>Широкоэкранный</PresentationFormat>
  <Paragraphs>66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Montserrat Black</vt:lpstr>
      <vt:lpstr>Montserrat ExtraBold</vt:lpstr>
      <vt:lpstr>Montserrat Light</vt:lpstr>
      <vt:lpstr>Montserrat Medium</vt:lpstr>
      <vt:lpstr>Montserrat SemiBold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Коноверский Дмитрий</dc:creator>
  <cp:lastModifiedBy>User</cp:lastModifiedBy>
  <cp:revision>6</cp:revision>
  <dcterms:created xsi:type="dcterms:W3CDTF">2025-11-25T08:41:25Z</dcterms:created>
  <dcterms:modified xsi:type="dcterms:W3CDTF">2026-08-20T08:52:49Z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Произвольный</vt:lpwstr>
  </property>
  <property fmtid="{D5CDD505-2E9C-101B-9397-08002B2CF9AE}" pid="3" name="Slides">
    <vt:i4>18</vt:i4>
  </property>
  <property fmtid="{D5CDD505-2E9C-101B-9397-08002B2CF9AE}" pid="4" name="ICV">
    <vt:lpwstr>699efdcf921c4b599cef9566688ca2ef_23</vt:lpwstr>
  </property>
</Properties>
</file>