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63" r:id="rId3"/>
    <p:sldId id="265" r:id="rId4"/>
    <p:sldId id="269" r:id="rId5"/>
    <p:sldId id="272" r:id="rId6"/>
    <p:sldId id="274" r:id="rId7"/>
    <p:sldId id="289" r:id="rId8"/>
    <p:sldId id="276" r:id="rId9"/>
    <p:sldId id="291" r:id="rId10"/>
    <p:sldId id="292" r:id="rId11"/>
    <p:sldId id="293" r:id="rId12"/>
    <p:sldId id="294" r:id="rId13"/>
    <p:sldId id="295" r:id="rId14"/>
    <p:sldId id="290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8" r:id="rId27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>
      <p:cViewPr varScale="1">
        <p:scale>
          <a:sx n="87" d="100"/>
          <a:sy n="8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4129D-6846-49D5-83FF-8B727F82AB93}" type="doc">
      <dgm:prSet loTypeId="urn:microsoft.com/office/officeart/2005/8/layout/cycle3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D0C87E2-EA49-465D-B053-8C5F22D7D73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Транспортування, зберігання, застосування, утилізація, знищення та знешкодження пестицидів і агрохімікатів та торгівля </a:t>
          </a:r>
          <a:br>
            <a:rPr lang="ru-RU" sz="1200" dirty="0">
              <a:solidFill>
                <a:schemeClr val="tx1"/>
              </a:solidFill>
            </a:rPr>
          </a:br>
          <a:r>
            <a:rPr lang="ru-RU" sz="1200" dirty="0">
              <a:solidFill>
                <a:schemeClr val="tx1"/>
              </a:solidFill>
            </a:rPr>
            <a:t>ними здійснюються відповідно до </a:t>
          </a:r>
          <a:r>
            <a:rPr lang="uk-UA" sz="1200" noProof="0" dirty="0">
              <a:solidFill>
                <a:schemeClr val="tx1"/>
              </a:solidFill>
            </a:rPr>
            <a:t>вимог</a:t>
          </a:r>
          <a:r>
            <a:rPr lang="ru-RU" sz="1200" dirty="0">
              <a:solidFill>
                <a:schemeClr val="tx1"/>
              </a:solidFill>
            </a:rPr>
            <a:t> встановлених чинним </a:t>
          </a:r>
          <a:br>
            <a:rPr lang="ru-RU" sz="1200" dirty="0">
              <a:solidFill>
                <a:schemeClr val="tx1"/>
              </a:solidFill>
            </a:rPr>
          </a:br>
          <a:r>
            <a:rPr lang="ru-RU" sz="1200" dirty="0">
              <a:solidFill>
                <a:schemeClr val="tx1"/>
              </a:solidFill>
            </a:rPr>
            <a:t>законодавством, </a:t>
          </a:r>
          <a:r>
            <a:rPr lang="uk-UA" sz="1200" noProof="0" dirty="0">
              <a:solidFill>
                <a:schemeClr val="tx1"/>
              </a:solidFill>
            </a:rPr>
            <a:t>санітарними</a:t>
          </a:r>
          <a:r>
            <a:rPr lang="ru-RU" sz="1200" dirty="0">
              <a:solidFill>
                <a:schemeClr val="tx1"/>
              </a:solidFill>
            </a:rPr>
            <a:t> правилами транспортування, зберігання і застосування пестицидів і агрохімікатів та </a:t>
          </a:r>
          <a:r>
            <a:rPr lang="uk-UA" sz="1200" noProof="0" dirty="0">
              <a:solidFill>
                <a:schemeClr val="tx1"/>
              </a:solidFill>
            </a:rPr>
            <a:t>іншими нормативними</a:t>
          </a:r>
          <a:r>
            <a:rPr lang="ru-RU" sz="1200" dirty="0">
              <a:solidFill>
                <a:schemeClr val="tx1"/>
              </a:solidFill>
            </a:rPr>
            <a:t> актами</a:t>
          </a:r>
        </a:p>
      </dgm:t>
    </dgm:pt>
    <dgm:pt modelId="{618CD4E4-94A4-4AA8-B8E5-CD3599FB86D8}" type="parTrans" cxnId="{12FCF418-C09B-45F0-9897-773F0234F5CD}">
      <dgm:prSet/>
      <dgm:spPr/>
      <dgm:t>
        <a:bodyPr/>
        <a:lstStyle/>
        <a:p>
          <a:endParaRPr lang="ru-RU"/>
        </a:p>
      </dgm:t>
    </dgm:pt>
    <dgm:pt modelId="{599717BF-6BED-4CC3-A20E-8FC9242CA240}" type="sibTrans" cxnId="{12FCF418-C09B-45F0-9897-773F0234F5CD}">
      <dgm:prSet/>
      <dgm:spPr/>
      <dgm:t>
        <a:bodyPr/>
        <a:lstStyle/>
        <a:p>
          <a:endParaRPr lang="ru-RU"/>
        </a:p>
      </dgm:t>
    </dgm:pt>
    <dgm:pt modelId="{9C159428-066E-4616-9D36-F23758550784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Особи, діяльність яких пов'язана з транспортуванням, 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зберіганням, застосуванням пестицидів і агрохімікатів та торгівлею ними, повинні пройти навчання та отримати  посвідчення на право роботи із зазначеними пестицидами і агрохімікатами</a:t>
          </a:r>
        </a:p>
      </dgm:t>
    </dgm:pt>
    <dgm:pt modelId="{B53239F8-A3C6-4118-B9E1-68B1BAAFF638}" type="parTrans" cxnId="{110D91FA-4E17-4AB9-AA23-EEA674CF483C}">
      <dgm:prSet/>
      <dgm:spPr/>
      <dgm:t>
        <a:bodyPr/>
        <a:lstStyle/>
        <a:p>
          <a:endParaRPr lang="ru-RU"/>
        </a:p>
      </dgm:t>
    </dgm:pt>
    <dgm:pt modelId="{DB9B59A1-3CA4-4104-BD91-93B31931247A}" type="sibTrans" cxnId="{110D91FA-4E17-4AB9-AA23-EEA674CF483C}">
      <dgm:prSet/>
      <dgm:spPr/>
      <dgm:t>
        <a:bodyPr/>
        <a:lstStyle/>
        <a:p>
          <a:endParaRPr lang="ru-RU"/>
        </a:p>
      </dgm:t>
    </dgm:pt>
    <dgm:pt modelId="{1896797B-2783-4F9B-B26D-7A5EF95E2B70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6">
                  <a:lumMod val="50000"/>
                </a:schemeClr>
              </a:solidFill>
            </a:rPr>
            <a:t>Застосування засобів захисту рослин згідно </a:t>
          </a:r>
          <a:r>
            <a:rPr lang="uk-UA" sz="1600" dirty="0">
              <a:solidFill>
                <a:schemeClr val="accent6">
                  <a:lumMod val="50000"/>
                </a:schemeClr>
              </a:solidFill>
            </a:rPr>
            <a:t>з </a:t>
          </a:r>
          <a:r>
            <a:rPr lang="ru-RU" sz="1600" dirty="0">
              <a:solidFill>
                <a:schemeClr val="accent6">
                  <a:lumMod val="50000"/>
                </a:schemeClr>
              </a:solidFill>
            </a:rPr>
            <a:t>Переліком пестицидів і агрохімікатів дозволених до використання в Україні</a:t>
          </a:r>
        </a:p>
      </dgm:t>
    </dgm:pt>
    <dgm:pt modelId="{2CE52DD3-E2CE-4BE9-A1B8-A9A7FED99468}" type="parTrans" cxnId="{CE7A3D0E-D62D-4185-AE4C-5AF4953CDC9F}">
      <dgm:prSet/>
      <dgm:spPr/>
      <dgm:t>
        <a:bodyPr/>
        <a:lstStyle/>
        <a:p>
          <a:endParaRPr lang="ru-RU"/>
        </a:p>
      </dgm:t>
    </dgm:pt>
    <dgm:pt modelId="{3CC81FE2-A3F4-4A91-9DBF-F60DAAF7F314}" type="sibTrans" cxnId="{CE7A3D0E-D62D-4185-AE4C-5AF4953CDC9F}">
      <dgm:prSet/>
      <dgm:spPr/>
      <dgm:t>
        <a:bodyPr/>
        <a:lstStyle/>
        <a:p>
          <a:endParaRPr lang="ru-RU"/>
        </a:p>
      </dgm:t>
    </dgm:pt>
    <dgm:pt modelId="{742ACB86-2D41-4765-9C41-374DA036864F}" type="pres">
      <dgm:prSet presAssocID="{1024129D-6846-49D5-83FF-8B727F82AB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1D819-E982-4CC4-8F07-D4E3A16FCA02}" type="pres">
      <dgm:prSet presAssocID="{1024129D-6846-49D5-83FF-8B727F82AB93}" presName="cycle" presStyleCnt="0"/>
      <dgm:spPr/>
    </dgm:pt>
    <dgm:pt modelId="{E1CE561C-6026-424F-8BF8-44866635AD35}" type="pres">
      <dgm:prSet presAssocID="{3D0C87E2-EA49-465D-B053-8C5F22D7D737}" presName="nodeFirstNode" presStyleLbl="node1" presStyleIdx="0" presStyleCnt="3" custRadScaleRad="114169" custRadScaleInc="3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E624-0672-42F1-9B7D-B89FC24F78C9}" type="pres">
      <dgm:prSet presAssocID="{599717BF-6BED-4CC3-A20E-8FC9242CA240}" presName="sibTransFirstNode" presStyleLbl="bgShp" presStyleIdx="0" presStyleCnt="1" custLinFactNeighborX="-37014" custLinFactNeighborY="20076"/>
      <dgm:spPr/>
      <dgm:t>
        <a:bodyPr/>
        <a:lstStyle/>
        <a:p>
          <a:endParaRPr lang="ru-RU"/>
        </a:p>
      </dgm:t>
    </dgm:pt>
    <dgm:pt modelId="{7FD9D3C4-78E9-4EB2-B3EE-559C939062A9}" type="pres">
      <dgm:prSet presAssocID="{9C159428-066E-4616-9D36-F23758550784}" presName="nodeFollowingNodes" presStyleLbl="node1" presStyleIdx="1" presStyleCnt="3" custRadScaleRad="24984" custRadScaleInc="-3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2C8F4-BE6A-4872-8EEC-511CA40DA6EE}" type="pres">
      <dgm:prSet presAssocID="{1896797B-2783-4F9B-B26D-7A5EF95E2B70}" presName="nodeFollowingNodes" presStyleLbl="node1" presStyleIdx="2" presStyleCnt="3" custScaleX="100914" custScaleY="105858" custRadScaleRad="152464" custRadScaleInc="7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A3D0E-D62D-4185-AE4C-5AF4953CDC9F}" srcId="{1024129D-6846-49D5-83FF-8B727F82AB93}" destId="{1896797B-2783-4F9B-B26D-7A5EF95E2B70}" srcOrd="2" destOrd="0" parTransId="{2CE52DD3-E2CE-4BE9-A1B8-A9A7FED99468}" sibTransId="{3CC81FE2-A3F4-4A91-9DBF-F60DAAF7F314}"/>
    <dgm:cxn modelId="{45504E55-70CA-4F4F-BD00-7AA8D7873BE7}" type="presOf" srcId="{1896797B-2783-4F9B-B26D-7A5EF95E2B70}" destId="{CE22C8F4-BE6A-4872-8EEC-511CA40DA6EE}" srcOrd="0" destOrd="0" presId="urn:microsoft.com/office/officeart/2005/8/layout/cycle3"/>
    <dgm:cxn modelId="{F5069610-07DD-415A-81A5-58C715D0B7FB}" type="presOf" srcId="{599717BF-6BED-4CC3-A20E-8FC9242CA240}" destId="{745CE624-0672-42F1-9B7D-B89FC24F78C9}" srcOrd="0" destOrd="0" presId="urn:microsoft.com/office/officeart/2005/8/layout/cycle3"/>
    <dgm:cxn modelId="{EA6D0BE1-F21D-4FF7-B0B9-59D8268B7000}" type="presOf" srcId="{3D0C87E2-EA49-465D-B053-8C5F22D7D737}" destId="{E1CE561C-6026-424F-8BF8-44866635AD35}" srcOrd="0" destOrd="0" presId="urn:microsoft.com/office/officeart/2005/8/layout/cycle3"/>
    <dgm:cxn modelId="{71AFC6C6-9579-4DF7-9E05-453A0AFB4499}" type="presOf" srcId="{1024129D-6846-49D5-83FF-8B727F82AB93}" destId="{742ACB86-2D41-4765-9C41-374DA036864F}" srcOrd="0" destOrd="0" presId="urn:microsoft.com/office/officeart/2005/8/layout/cycle3"/>
    <dgm:cxn modelId="{12FCF418-C09B-45F0-9897-773F0234F5CD}" srcId="{1024129D-6846-49D5-83FF-8B727F82AB93}" destId="{3D0C87E2-EA49-465D-B053-8C5F22D7D737}" srcOrd="0" destOrd="0" parTransId="{618CD4E4-94A4-4AA8-B8E5-CD3599FB86D8}" sibTransId="{599717BF-6BED-4CC3-A20E-8FC9242CA240}"/>
    <dgm:cxn modelId="{C9D1E7A0-D4BF-4777-9BE0-B6EB21485D4B}" type="presOf" srcId="{9C159428-066E-4616-9D36-F23758550784}" destId="{7FD9D3C4-78E9-4EB2-B3EE-559C939062A9}" srcOrd="0" destOrd="0" presId="urn:microsoft.com/office/officeart/2005/8/layout/cycle3"/>
    <dgm:cxn modelId="{110D91FA-4E17-4AB9-AA23-EEA674CF483C}" srcId="{1024129D-6846-49D5-83FF-8B727F82AB93}" destId="{9C159428-066E-4616-9D36-F23758550784}" srcOrd="1" destOrd="0" parTransId="{B53239F8-A3C6-4118-B9E1-68B1BAAFF638}" sibTransId="{DB9B59A1-3CA4-4104-BD91-93B31931247A}"/>
    <dgm:cxn modelId="{7006D824-51CC-495A-8BB9-7B37DE75E0F6}" type="presParOf" srcId="{742ACB86-2D41-4765-9C41-374DA036864F}" destId="{8401D819-E982-4CC4-8F07-D4E3A16FCA02}" srcOrd="0" destOrd="0" presId="urn:microsoft.com/office/officeart/2005/8/layout/cycle3"/>
    <dgm:cxn modelId="{15414B91-3A91-4DD2-9CC0-01CBEFC05E4F}" type="presParOf" srcId="{8401D819-E982-4CC4-8F07-D4E3A16FCA02}" destId="{E1CE561C-6026-424F-8BF8-44866635AD35}" srcOrd="0" destOrd="0" presId="urn:microsoft.com/office/officeart/2005/8/layout/cycle3"/>
    <dgm:cxn modelId="{E898F1D0-F616-4257-BF1B-6DC5A77B45C8}" type="presParOf" srcId="{8401D819-E982-4CC4-8F07-D4E3A16FCA02}" destId="{745CE624-0672-42F1-9B7D-B89FC24F78C9}" srcOrd="1" destOrd="0" presId="urn:microsoft.com/office/officeart/2005/8/layout/cycle3"/>
    <dgm:cxn modelId="{6DC09330-EC21-4869-8AED-C9AE95262B6C}" type="presParOf" srcId="{8401D819-E982-4CC4-8F07-D4E3A16FCA02}" destId="{7FD9D3C4-78E9-4EB2-B3EE-559C939062A9}" srcOrd="2" destOrd="0" presId="urn:microsoft.com/office/officeart/2005/8/layout/cycle3"/>
    <dgm:cxn modelId="{2ECBB13B-D13A-4C34-9A7D-B6501BEDFBAC}" type="presParOf" srcId="{8401D819-E982-4CC4-8F07-D4E3A16FCA02}" destId="{CE22C8F4-BE6A-4872-8EEC-511CA40DA6E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E624-0672-42F1-9B7D-B89FC24F78C9}">
      <dsp:nvSpPr>
        <dsp:cNvPr id="0" name=""/>
        <dsp:cNvSpPr/>
      </dsp:nvSpPr>
      <dsp:spPr>
        <a:xfrm>
          <a:off x="883407" y="648250"/>
          <a:ext cx="4519085" cy="4519085"/>
        </a:xfrm>
        <a:prstGeom prst="circularArrow">
          <a:avLst>
            <a:gd name="adj1" fmla="val 5689"/>
            <a:gd name="adj2" fmla="val 340510"/>
            <a:gd name="adj3" fmla="val 12405790"/>
            <a:gd name="adj4" fmla="val 18281188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CE561C-6026-424F-8BF8-44866635AD35}">
      <dsp:nvSpPr>
        <dsp:cNvPr id="0" name=""/>
        <dsp:cNvSpPr/>
      </dsp:nvSpPr>
      <dsp:spPr>
        <a:xfrm>
          <a:off x="3220654" y="551"/>
          <a:ext cx="3189979" cy="159498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Транспортування, зберігання, застосування, утилізація, знищення та знешкодження пестицидів і агрохімікатів та торгівля </a:t>
          </a:r>
          <a:br>
            <a:rPr lang="ru-RU" sz="1200" kern="1200" dirty="0">
              <a:solidFill>
                <a:schemeClr val="tx1"/>
              </a:solidFill>
            </a:rPr>
          </a:br>
          <a:r>
            <a:rPr lang="ru-RU" sz="1200" kern="1200" dirty="0">
              <a:solidFill>
                <a:schemeClr val="tx1"/>
              </a:solidFill>
            </a:rPr>
            <a:t>ними здійснюються відповідно до </a:t>
          </a:r>
          <a:r>
            <a:rPr lang="uk-UA" sz="1200" kern="1200" noProof="0" dirty="0">
              <a:solidFill>
                <a:schemeClr val="tx1"/>
              </a:solidFill>
            </a:rPr>
            <a:t>вимог</a:t>
          </a:r>
          <a:r>
            <a:rPr lang="ru-RU" sz="1200" kern="1200" dirty="0">
              <a:solidFill>
                <a:schemeClr val="tx1"/>
              </a:solidFill>
            </a:rPr>
            <a:t> встановлених чинним </a:t>
          </a:r>
          <a:br>
            <a:rPr lang="ru-RU" sz="1200" kern="1200" dirty="0">
              <a:solidFill>
                <a:schemeClr val="tx1"/>
              </a:solidFill>
            </a:rPr>
          </a:br>
          <a:r>
            <a:rPr lang="ru-RU" sz="1200" kern="1200" dirty="0">
              <a:solidFill>
                <a:schemeClr val="tx1"/>
              </a:solidFill>
            </a:rPr>
            <a:t>законодавством, </a:t>
          </a:r>
          <a:r>
            <a:rPr lang="uk-UA" sz="1200" kern="1200" noProof="0" dirty="0">
              <a:solidFill>
                <a:schemeClr val="tx1"/>
              </a:solidFill>
            </a:rPr>
            <a:t>санітарними</a:t>
          </a:r>
          <a:r>
            <a:rPr lang="ru-RU" sz="1200" kern="1200" dirty="0">
              <a:solidFill>
                <a:schemeClr val="tx1"/>
              </a:solidFill>
            </a:rPr>
            <a:t> правилами транспортування, зберігання і застосування пестицидів і агрохімікатів та </a:t>
          </a:r>
          <a:r>
            <a:rPr lang="uk-UA" sz="1200" kern="1200" noProof="0" dirty="0">
              <a:solidFill>
                <a:schemeClr val="tx1"/>
              </a:solidFill>
            </a:rPr>
            <a:t>іншими нормативними</a:t>
          </a:r>
          <a:r>
            <a:rPr lang="ru-RU" sz="1200" kern="1200" dirty="0">
              <a:solidFill>
                <a:schemeClr val="tx1"/>
              </a:solidFill>
            </a:rPr>
            <a:t> актами</a:t>
          </a:r>
        </a:p>
      </dsp:txBody>
      <dsp:txXfrm>
        <a:off x="3298515" y="78412"/>
        <a:ext cx="3034257" cy="1439267"/>
      </dsp:txXfrm>
    </dsp:sp>
    <dsp:sp modelId="{7FD9D3C4-78E9-4EB2-B3EE-559C939062A9}">
      <dsp:nvSpPr>
        <dsp:cNvPr id="0" name=""/>
        <dsp:cNvSpPr/>
      </dsp:nvSpPr>
      <dsp:spPr>
        <a:xfrm>
          <a:off x="2584669" y="1972073"/>
          <a:ext cx="3189979" cy="1594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Особи, діяльність яких пов'язана з транспортуванням, 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зберіганням, застосуванням пестицидів і агрохімікатів та торгівлею ними, повинні пройти навчання та отримати  посвідчення на право роботи із зазначеними пестицидами і агрохімікатами</a:t>
          </a:r>
        </a:p>
      </dsp:txBody>
      <dsp:txXfrm>
        <a:off x="2662530" y="2049934"/>
        <a:ext cx="3034257" cy="1439267"/>
      </dsp:txXfrm>
    </dsp:sp>
    <dsp:sp modelId="{CE22C8F4-BE6A-4872-8EEC-511CA40DA6EE}">
      <dsp:nvSpPr>
        <dsp:cNvPr id="0" name=""/>
        <dsp:cNvSpPr/>
      </dsp:nvSpPr>
      <dsp:spPr>
        <a:xfrm>
          <a:off x="0" y="662"/>
          <a:ext cx="3219135" cy="1688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6">
                  <a:lumMod val="50000"/>
                </a:schemeClr>
              </a:solidFill>
            </a:rPr>
            <a:t>Застосування засобів захисту рослин згідно </a:t>
          </a:r>
          <a:r>
            <a:rPr lang="uk-UA" sz="1600" kern="1200" dirty="0">
              <a:solidFill>
                <a:schemeClr val="accent6">
                  <a:lumMod val="50000"/>
                </a:schemeClr>
              </a:solidFill>
            </a:rPr>
            <a:t>з </a:t>
          </a:r>
          <a:r>
            <a:rPr lang="ru-RU" sz="1600" kern="1200" dirty="0">
              <a:solidFill>
                <a:schemeClr val="accent6">
                  <a:lumMod val="50000"/>
                </a:schemeClr>
              </a:solidFill>
            </a:rPr>
            <a:t>Переліком пестицидів і агрохімікатів дозволених до використання в Україні</a:t>
          </a:r>
        </a:p>
      </dsp:txBody>
      <dsp:txXfrm>
        <a:off x="82422" y="83084"/>
        <a:ext cx="3054291" cy="152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994F-6761-45F2-84FF-FA8D332F3DDB}" type="datetimeFigureOut">
              <a:rPr lang="uk-UA" smtClean="0"/>
              <a:pPr/>
              <a:t>13.03.2025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FDE8-B17C-4D19-A1A2-6F24A13BBAE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709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1C36AB-FE42-4F2E-A40D-EEEA4DA8B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259D48-32DC-4627-97B0-84414B66C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38ED3B-53B3-4B3B-B50A-28C0AEB4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877365-7267-4ABB-98CF-033ABB61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4F0C74-BE98-4E9B-94FA-E138E19F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33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2B9347-6B76-4570-9D11-7DC18C57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7BAAC6-7922-4AB1-BF4F-6BC7712A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7D9690-40DB-4CD3-B3DE-4C91400F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490BBB-547B-4986-B33F-2BF421D8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BCAE1-0BCC-49C9-A30F-A5E25C24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388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F37B48-FED6-4268-B181-9B17A0913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CA0010-8EFC-483F-A06C-DEE09F130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02D173-8F27-4C10-A675-1B564290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62E909-0314-4190-B47A-8B036B04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910FAC-73F1-4AB3-89DB-E37FEFFA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7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885C2-FCA1-4978-B752-9F5317D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06B60D-26BA-43BB-BD9B-C1E25FD7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4745BA-95A7-4873-9A99-AC4E7180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F70D12-B766-4DF1-8411-4865DB64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A8DFC6-FF17-4115-8432-A0814757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767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D0B27-36C4-464E-8057-8C84E8B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04B2A4-1D6A-480F-A178-73742125B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EF43A5-8485-40BC-A31C-AC7752D0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E1C8FD-A8EE-4448-80A4-EFE4BFFD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B652F2-CD42-4380-8AB4-AE179153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72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45672-1BCE-4949-BE63-EF9B42F4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24123C-0FFB-47C6-8322-3EFF0A64B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3AB46E-A0F1-4A2A-8F8E-C3276500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60195F-31AA-4671-8BDE-C724E4E6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A1409D-7EE1-498C-AE37-7B85FD68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C26B29-8898-4C06-B5B3-BE6D4A37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55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8D85F9-A559-4076-905E-E7FF1015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0B0C39-207B-4F3A-B474-843EAC471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2817F3-0D10-429E-82C1-B32B2B7B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27547C-AC17-48A7-9978-54159BC2A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5513850-00C9-4693-9962-C3B5C79E8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04A3549-214B-4958-AD24-50828A6E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2985E7E-7B17-4757-AE3D-6307D17A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9C09013-40CB-4E94-8E47-0EF98F82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092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993455-5316-4C9A-BD1B-AC2D5FAE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B4283E-C8D4-4022-873E-FC3E1655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1122CDC-EA4E-44E2-BCA6-6DD0FC15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CE17D2-202A-4D71-8E13-491BC7C6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59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F9B6B9-0EDF-4181-BE89-60E09D9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30B34F6-26C8-4D50-874B-F1A2144B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2E1734C-A4F8-41E9-AAA5-55726F70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828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FC68A-57CF-49EC-AFDB-6EA95158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F537EE-4549-4F45-84AE-CA614B7A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ECA9AA-2C20-4B22-A098-453295BBB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62B3E5-359A-4738-9909-B1E246EF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562EC4-371B-4A1B-B401-6CA4205D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9DD8A0-A429-44BE-A246-FDCE86EF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13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8AD13-F067-4967-8BFF-40E95727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6F09FB-6A08-4E1A-AB68-BC155C2B9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AE862F-8953-4D0F-A273-2A2C8DE8C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4E0508-7ECD-40C5-B2EC-13EF8A48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97AD90-35F2-45CC-B13F-B73AD5B3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EDE46C-F1FA-4388-B76B-A78953B3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8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6CA19-E36A-4039-A8DB-33E3F58C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1CAA04-A3D0-4E1B-B45C-40E1D4092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A88803-EB10-4053-AE85-2F06AF4E4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BBDD-1C3F-4DBD-A2D8-A9D30313A1C8}" type="datetimeFigureOut">
              <a:rPr lang="ru-RU" smtClean="0"/>
              <a:pPr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8E9DEC-4DCA-4413-BB14-7458003A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380AEA-EBEB-49DC-9136-677D21AB3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86A4-FF19-4741-AD76-55E2E00BB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9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pr.gov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2B4051-25D5-47E6-A3B6-A248C45F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96587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uk-UA" altLang="uk-UA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по запобіганню отруєння бджіл пестицидами під час обробітку сільськогосподарських угідь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5544616" cy="12961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uk-UA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фітосанітарної безпеки Головного управління Держпродспоживслужби в Запорізькій області</a:t>
            </a:r>
          </a:p>
          <a:p>
            <a:pPr algn="r">
              <a:lnSpc>
                <a:spcPct val="80000"/>
              </a:lnSpc>
              <a:spcAft>
                <a:spcPct val="0"/>
              </a:spcAft>
            </a:pPr>
            <a:r>
              <a:rPr lang="uk-UA" alt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CCF1FF8F-F51D-4871-BA0C-93266AA6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38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01434C-ABAE-4403-A87B-8E9D0E2F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29087E6-CD6B-4B9C-8D8B-BA8B987AD2C9}"/>
              </a:ext>
            </a:extLst>
          </p:cNvPr>
          <p:cNvSpPr/>
          <p:nvPr/>
        </p:nvSpPr>
        <p:spPr>
          <a:xfrm>
            <a:off x="2483768" y="19851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МІКРОБІОЛОГІЧНИЙ МЕТОД БОРОТЬБИ </a:t>
            </a:r>
          </a:p>
          <a:p>
            <a:pPr algn="ctr"/>
            <a:r>
              <a:rPr lang="uk-UA" b="1" dirty="0">
                <a:solidFill>
                  <a:srgbClr val="7030A0"/>
                </a:solidFill>
              </a:rPr>
              <a:t>ЗІ ШКІДЛИВИМИ ОРГАНІЗМАМИ.</a:t>
            </a:r>
          </a:p>
          <a:p>
            <a:pPr algn="ctr"/>
            <a:r>
              <a:rPr lang="uk-UA" b="1" dirty="0">
                <a:solidFill>
                  <a:srgbClr val="7030A0"/>
                </a:solidFill>
              </a:rPr>
              <a:t>БІОПРЕПАРАТИ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9C668-9EA1-4EF9-ABA8-0A34C085398E}"/>
              </a:ext>
            </a:extLst>
          </p:cNvPr>
          <p:cNvSpPr txBox="1"/>
          <p:nvPr/>
        </p:nvSpPr>
        <p:spPr>
          <a:xfrm>
            <a:off x="1979712" y="1124744"/>
            <a:ext cx="69127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Мікроорагнізми потрапляють в організм різними шляхами. Найчастіше з їжею і при механічних пошкодженнях покривних тканин.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Потрапивши в тіло чи на тіло комахи, мікроорганізми викликають різні патології, які призводять до загибелі шкідників.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викликати такі хвороби: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 бактеріоз – який проявляється у вигляді червоного нальоту на тілі шкідника(вражаються такі шкідники, як лучний метелик, кукурудзяний метелик, шкідлива черепашка, озима совка);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 бактеріоз- на тілі ураженої комахи 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 синювато-чорний наліт (вражається шкідлива черепашка);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 хвороба – вражає личинок хрущів, японського жука. Хворі личинки набувають молочно – білого кольору, внаслідок того, що бактерії перетворюють гемолімфу комахи в молочно-білу.</a:t>
            </a:r>
          </a:p>
        </p:txBody>
      </p:sp>
      <p:pic>
        <p:nvPicPr>
          <p:cNvPr id="4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3E8B571C-D9EF-47FE-ADE0-7522E2FF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63C62F73-2FD6-42F9-9904-C8263B9D5F5C}"/>
              </a:ext>
            </a:extLst>
          </p:cNvPr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00967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BE9E79-255A-4B58-AFF7-11FBB7B8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1C3D57-F237-46B8-BB5B-56ACEB069FFA}"/>
              </a:ext>
            </a:extLst>
          </p:cNvPr>
          <p:cNvSpPr/>
          <p:nvPr/>
        </p:nvSpPr>
        <p:spPr>
          <a:xfrm>
            <a:off x="1115616" y="18864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ГРИБИ,</a:t>
            </a:r>
            <a:r>
              <a:rPr lang="uk-UA" dirty="0"/>
              <a:t> потрапляючі в організм шкідника, здатні теж викликати різні хвороби: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міоскардинози (білий, рожевий, зелений, які отримали назву залежно від кольору нальоту, що утворюється на тілі уражених комах);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ентомофторози.</a:t>
            </a:r>
          </a:p>
          <a:p>
            <a:endParaRPr lang="uk-UA" b="1" dirty="0"/>
          </a:p>
          <a:p>
            <a:r>
              <a:rPr lang="uk-UA" b="1" dirty="0"/>
              <a:t>ВІРУСИ,</a:t>
            </a:r>
            <a:r>
              <a:rPr lang="uk-UA" dirty="0"/>
              <a:t> потрапляючи в організм комах, викликають хвороби, які залежно від будови вірусу гранульозами або поліедрозами.</a:t>
            </a:r>
          </a:p>
          <a:p>
            <a:endParaRPr lang="uk-UA" dirty="0"/>
          </a:p>
          <a:p>
            <a:r>
              <a:rPr lang="uk-UA" b="1" dirty="0"/>
              <a:t>БАКТЕРІЇ</a:t>
            </a:r>
            <a:r>
              <a:rPr lang="uk-UA" dirty="0"/>
              <a:t> – АНТАГОНІСТИ ФІТОПАТОГЕНІВ </a:t>
            </a:r>
          </a:p>
          <a:p>
            <a:r>
              <a:rPr lang="uk-UA" dirty="0"/>
              <a:t>Деякі види бактерій використовують для боротьби з  хворобами рослин. Можна виділити такі форми пригнічення  бактеріями розвитку фітопатогенів різної природи: внутрішньоклітинний паразитизм і хижацтво, пригнічення за </a:t>
            </a:r>
          </a:p>
          <a:p>
            <a:r>
              <a:rPr lang="uk-UA" dirty="0"/>
              <a:t>допомогою антибіотичних речовин (антибіотиками і бактеріозинами) міжклітинних стінок фітопатогенів літичними ферментами.</a:t>
            </a:r>
          </a:p>
          <a:p>
            <a:endParaRPr lang="uk-UA" dirty="0"/>
          </a:p>
          <a:p>
            <a:r>
              <a:rPr lang="uk-UA" dirty="0"/>
              <a:t>Всі патогенні мікроорганізми існують в природі і в організмі шкідника і з певних умов можуть проявляти свою патогенну дію.</a:t>
            </a:r>
          </a:p>
          <a:p>
            <a:r>
              <a:rPr lang="uk-UA" dirty="0"/>
              <a:t>Але для кращої і швидшої дії патогенних</a:t>
            </a:r>
          </a:p>
          <a:p>
            <a:r>
              <a:rPr lang="uk-UA" dirty="0"/>
              <a:t>мікроорганізмів створені відповідні</a:t>
            </a:r>
          </a:p>
          <a:p>
            <a:r>
              <a:rPr lang="uk-UA" dirty="0"/>
              <a:t>біопрепарати, які використовують переважно</a:t>
            </a:r>
          </a:p>
          <a:p>
            <a:r>
              <a:rPr lang="uk-UA" dirty="0"/>
              <a:t>способом обприскування рослин в період вегетації.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3A5E636-65C8-4AD3-8734-8FECC35831E7}"/>
              </a:ext>
            </a:extLst>
          </p:cNvPr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7D45C797-C7B1-4F90-A43A-E3020497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98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97FE14-D1C5-4ED4-B590-6A997F0A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35D3555-4C20-41BE-857F-5C241D807165}"/>
              </a:ext>
            </a:extLst>
          </p:cNvPr>
          <p:cNvSpPr/>
          <p:nvPr/>
        </p:nvSpPr>
        <p:spPr>
          <a:xfrm>
            <a:off x="2123728" y="2606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БІОЛОГІЧНИЙ МЕТОД БОРОТЬБИ З ХВОРОБАМИ РОСЛИН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3CA192-77EC-447A-943A-FF5C5961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3" y="890628"/>
            <a:ext cx="5492319" cy="37610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330FFA-E07F-49CB-B7E8-68EDF8F6F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407" y="4297198"/>
            <a:ext cx="3177050" cy="2490186"/>
          </a:xfrm>
          <a:prstGeom prst="rect">
            <a:avLst/>
          </a:prstGeom>
        </p:spPr>
      </p:pic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BBDB2933-6F8F-4306-A80A-C159B6B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E88E83CA-1897-4EDA-983C-BE9CED10FB9C}"/>
              </a:ext>
            </a:extLst>
          </p:cNvPr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63598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23AEE5-38D8-48FD-83B1-B2B0619B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612A09-B81C-4479-8AB7-EAB0A31A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8" y="548680"/>
            <a:ext cx="5397870" cy="37610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8A2ECD-155C-4E02-91D5-04B8AC07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204" y="1518889"/>
            <a:ext cx="3014155" cy="1820615"/>
          </a:xfrm>
          <a:prstGeom prst="rect">
            <a:avLst/>
          </a:prstGeom>
        </p:spPr>
      </p:pic>
      <p:pic>
        <p:nvPicPr>
          <p:cNvPr id="4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2F9BB390-2FB2-4019-8CF0-9897435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F5032FD-0A3B-4AEF-ADC7-93C52EB25408}"/>
              </a:ext>
            </a:extLst>
          </p:cNvPr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44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EED3A5A-D512-48D3-99C1-AE804FE62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2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97346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Основні причини хімічного токсикозу бджіл:</a:t>
            </a:r>
          </a:p>
          <a:p>
            <a:pPr algn="ctr"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- Некваліфіковане використання пестицидів для боротьби зі шкідниками сільськогосподарських культур;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- Промислові викиди різних підприємств, відсутність на пасіках відповідного обладнання для ізоляції бджіл; несвоєчасна перевезення бджіл в безпечне місце;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- Використання забрудненого солями цукру корми (сольовий токсикоз);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Несвоєчасне інформування бджолярів про заплановані обробках пестицидами сільськогосподарських культур.</a:t>
            </a: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Правильний вибір пестициду, виконання всіх технічних та</a:t>
            </a: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санітарних норм  мають виняткове значення для попередження</a:t>
            </a: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отруєння бджіл.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9A96E1C2-DE6C-430B-9946-F44B0E99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78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FC09DF-7D50-4690-A5A5-0868834B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</a:b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Юридичні та фізичні особи</a:t>
            </a:r>
            <a:r>
              <a:rPr lang="ru-RU" sz="3100" b="1" i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,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які застосовують засоби захисту рослин зобов</a:t>
            </a:r>
            <a:r>
              <a:rPr lang="ru-RU" sz="3100" b="1" i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’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язані</a:t>
            </a:r>
            <a:r>
              <a:rPr lang="ru-RU" sz="3100" b="1" i="1" dirty="0">
                <a:solidFill>
                  <a:srgbClr val="7030A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:</a:t>
            </a:r>
            <a:r>
              <a:rPr lang="uk-UA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71291"/>
            <a:ext cx="7920880" cy="435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Виконувати основні вимоги щодо захисту рослин відповідно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 ст.4 ЗУ «Про захист рослин»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№180XIV від 14.10.1998 р., а саме: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 суворе додержання регламентів зберігання, транспортування, торгівлі та застосування засобів захисту рослин;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-збереження корисної флори і фауни;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 недопущення пошкодження рослин, погіршення їх стану та забруднення продукції рослинного походження і довкілля засобами захисту рослин.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-додержання технології вирощування рослин сільськогосподарського та іншого призначення, багаторічних і лісових насаджень, дерев, чагарників, рослинності закритого ґрунту;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-екологічне та економічне обґрунтування доцільності захисту рослин від шкідливих організмів;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1.Дотримуватися діючих нормативно-правових актів, що передбачають охорону бджіл від отруєнь (хімічного токсикозу) – ст.30 ЗУ «Про бджільництво»;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1D20A2E8-0C79-4D38-8FE9-7BCC08A4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67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0F2DFE-8F6D-4039-9CCC-F2609CC2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570" y="380309"/>
            <a:ext cx="79393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2. Завчасно, до початку проведення обприскування, попередити пасічників через засоби масової інформації        (радіо, місцева газета, телебачення та інші засоби інформації), про кожне застосування ЗЗР, а саме: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2.1. Оповіщати не менш чим за дві доби при використанні наземної апаратури, згідно пункту 6.1.7. Державних санітарних правил ДСП 8.8.1.2.001-98 «Транспортування, зберігання та застосування пестицидів у народному господарстві»;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2.2. Оповіщувати не менш, чим за три доби при використанні авіаційної техніки, згідно пункту 5.2. «Державних санітарних правил авіаційного застосування пестицидів і агрохімікатів у народному господарстві України» ДСП 382-96;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DF9FCA-0E36-41D4-A035-225324FE4C0B}"/>
              </a:ext>
            </a:extLst>
          </p:cNvPr>
          <p:cNvSpPr/>
          <p:nvPr/>
        </p:nvSpPr>
        <p:spPr>
          <a:xfrm>
            <a:off x="251520" y="4093778"/>
            <a:ext cx="706903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2.3. Оповіщати не пізніше ніж за три доби при застосуванні засобів захисту рослин на медоносних рослинах,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згідно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із статтею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37 ЗУ «Про бджільництво».</a:t>
            </a:r>
          </a:p>
          <a:p>
            <a:pPr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3. В повідомленні про застосування ЗЗР сповіщати дату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обробітку, назву препарату, ступінь і строк дії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токсичності препарату  (ст. 37 ЗУ «Про бджільництво»).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45F3E95E-CE9F-4AE8-A6A1-463FA738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84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3DBC52-0F64-4787-89EB-391F6F99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546" y="365126"/>
            <a:ext cx="68722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Arial" panose="020B0604020202020204" pitchFamily="34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. При застосуванні хімічного обприскування на медоносних рослинах попередити пасічників, пасіки яких знаходяться на відстані до десяти кілометрів від оброблюваних площ (ст. 37 ЗУ «Про бджільництво»).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авіаційному методі застосування пестицидів і агрохімікатів в повідомленні сповістити про необхідність вивозу пасік до іншого місця медозбору, на відстань більше 5 км від місця проведення авіаційних обробок на період до 5 діб. Не застосовувати авіаційні обробки пестицидами усіх груп токсичності з метою боротьби з шкідниками і хворобами сільськогосподарських культур та інших угідь, що розташовані ближче 5 км від місць постійного перебування медоносних пасік.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(«Державні санітарні правила авіаційного застосування пестицидів і агрохімікатів народному господарстві України» ДСП 382-96.)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До уваги сільськогосподарських виробників!">
            <a:extLst>
              <a:ext uri="{FF2B5EF4-FFF2-40B4-BE49-F238E27FC236}">
                <a16:creationId xmlns:a16="http://schemas.microsoft.com/office/drawing/2014/main" xmlns="" id="{16BEA076-DE28-46F1-95AF-E757A5D9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4812894"/>
            <a:ext cx="5160318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4A262420-3095-485C-9237-FE978B2D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04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5A90F4-FDF3-407E-8812-5015B08D0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6. Не застосовувати засоби захисту рослин, стимулятори їх росту, мінеральні добрива, інші препарати, що можуть призвести до фізичного знищення бджіл під час медозбору. (ст.30 ЗУ«Про бджільництво»). 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7. Застосовувати у сільському та лісовому господарстві, на присадибних ділянках тільки 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пестициди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агрох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кати, що пройшли державну реєстрацію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включені в Перелік препаратів, дозволених до авіаційного та наземного застосування в Україні, роздрібного продажу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(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пестицидів і агрохімікатів і щорічні доповнення до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, ст.7 ЗУ «Про пестициди і агрохімікати» №86/95 від 02.03.1995 р.)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ерелік пестицидів і агрохімікатів, дозволених до використання в Україні,  2024 рік | Пропозиція - Головний журнал з питань агробізнесу">
            <a:extLst>
              <a:ext uri="{FF2B5EF4-FFF2-40B4-BE49-F238E27FC236}">
                <a16:creationId xmlns:a16="http://schemas.microsoft.com/office/drawing/2014/main" xmlns="" id="{778C0E62-1B2A-47BE-AEC8-9588DA91F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4988"/>
            <a:ext cx="1755175" cy="25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72C7C2C4-211F-427D-9A23-F7784085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79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3AC1E1-3A8B-4424-BAD5-57C38588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7" y="1268760"/>
            <a:ext cx="71264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8. Не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допускати обробіток квітучих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 медоносів і пилконосів під час масового льоту бджіл, безпосереднього контакту покрову бджіл з робочим розчином інсектицидів.</a:t>
            </a:r>
          </a:p>
          <a:p>
            <a:pPr algn="just"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9. Використовувати не токсичні або слаботоксичні для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медоносної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бджоли інсектициди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10. Суворо дотримуватися регламентів застосування в навколишньому середовищі токсичних для бджіл речовин. При використанні високотоксичних для бджіл піретроїдних інсектицидів паралельно застосовувати репеленти, що забезпечать збереження життя робочих бджіл на період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токсичної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дії інсектициду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FDB2BF62-6985-4FC8-9215-05531B21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56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D4D64B-B9DA-471B-AF65-88A42D40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36378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Законодавство щодо безпечного поводження з пестицидами</a:t>
            </a:r>
            <a:r>
              <a:rPr lang="ru-RU" alt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7069037" cy="453650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uk-UA" alt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9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Основними нормативно-правовими актами щодо безпечного поводження з пестицидами на сьогодні є: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uk-UA" altLang="ru-RU" sz="29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uk-UA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пестициди та агрохімікати</a:t>
            </a:r>
            <a:r>
              <a:rPr lang="uk-UA" altLang="ru-RU" sz="29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uk-UA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захист рослин»</a:t>
            </a:r>
            <a:r>
              <a:rPr lang="uk-UA" altLang="ru-RU" sz="29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uk-UA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</a:t>
            </a:r>
            <a:r>
              <a:rPr lang="uk-UA" altLang="ru-RU" sz="29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 основні засади державного нагляду (контролю) у сфері господарської діяльності»</a:t>
            </a:r>
            <a:r>
              <a:rPr lang="uk-UA" altLang="ru-RU" sz="29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900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ru-RU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Державн</a:t>
            </a:r>
            <a:r>
              <a:rPr lang="uk-UA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санітарн</a:t>
            </a:r>
            <a:r>
              <a:rPr lang="uk-UA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altLang="ru-RU" sz="2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правила “Транспортування, зберігання та застосування пестицидів у народному господарстві” ДСП 8.8.1.2.001-98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uk-UA" altLang="ru-RU" sz="29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9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яких</a:t>
            </a:r>
            <a:r>
              <a:rPr lang="ru-RU" altLang="ru-RU" sz="29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встановлені вимоги щодо </a:t>
            </a:r>
            <a:r>
              <a:rPr lang="uk-UA" altLang="ru-RU" sz="29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29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ранспортування, зберігання та застосування пестицидів, що спрямовані на усунення негативного впливу пестицидів на життя і здоров’я людей та довкілля.</a:t>
            </a: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BAC00025-8A5B-42C7-86FD-F9EB1DF1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550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C91700-B7EE-4959-B5FC-37A40B356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836712"/>
            <a:ext cx="67687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11. Обмежувати застосування мікрокапсульованих препаративних форм (мк.с.-мікрокапсульована суспензія, мк.е. – мікрокапсульована емульсія), бо бувають випадки, коли бджоли збирають капсули і відносять їх до вуликів, де препарат,поступово виділяючи діючу речовину, отруює всю бджолину сім’ю.</a:t>
            </a:r>
          </a:p>
          <a:p>
            <a:pPr algn="just"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12. Всі роботи з пестицидами і агрохімікатами проводити в ранкові (до 10) і вечерні (18-22) години при мінімальних висхідних повітряних потоках. Як виняток, допускається проведення обробок у денні години у похмурі і прохолодні дні з температурою навколишнього повітря нижче +10 градусів. (6.1.5. Державні санітарні правила ДСП 8.8.1.2.001-98 «Транспортування, зберігання та застосування пестицидів у народному господарстві»).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28F0A8EC-CC77-42C0-A25A-9DE0F9BE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25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BE3969-5551-4CCF-9101-9B93B483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773" y="332656"/>
            <a:ext cx="6820142" cy="482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13. У випадку застосування пестицидів в умовах закритого ґрунту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обробіток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проводити у вечірній час 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закінчення льоту бджіл.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14. Проводити обприскування наземним методом при швидкості вітру до 3 м/с (дрібно крапельне) і 4 м/с (крупно крапельне), при цьому не порушуватизону санітарного розриву від населених пунктів, тваринницьких комплексів, місць проведення ручних робіт по догляду за сільгоспкультурами, водойм і місць відпочинку при вентиляторному обприскуванні 500 м, при штанговому і гербігації дощуванням - 300 м. При застосуванні аерозольних генераторів санітарно-захисні зони повинні відповідати вимогам, зазначеним в інструкції для даного виду апаратури; обробка посівів у цих зонах допускається при напрямку вітру від населених пунктів і інших об'єктів, що підлягають санітарному захисту. ( 6.3.1., 6.3.4. Державні санітарні правила ДСП 8.8.1.2.001-98 «Транспортування, зберігання та застосування пестицидів).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DE21C94C-1663-4667-B489-B2E8A643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883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99E546-71EC-4424-84D6-2A128040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7067128" cy="526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15. Проводити обприскування авіаційним методом в ранкові та вечірні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години дня, при швидкості руху повітря, що не перевищує – 3м/с (дрібне-крапельне обприскування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  <a:cs typeface="Times New Roman" panose="02020603050405020304" pitchFamily="18" charset="0"/>
              </a:rPr>
              <a:t>) і 4м/с (крупно-крапельне обприскування), температурі повітря не вище +22 градуса, робоча висота над об’єктом обробки повинна бути не менше 3 метрів. При цьому не порушувати зону санітарного розриву: 5 км від місця постійного перебування медоносних пасік; 2 км від рибогосподарських водоймищ, відкритих джерел водопостачання, місць випасу свійських тварин, об’єктів природно-заповідного фонду (заповідників, національних парків); 1 км від населених пунктів, тваринницьких ферм і птахоферм, посівів с/г культур, що використовуються у їжу без термічної обробки, а також садів, виноградників та місць проведення інших сільськогосподарських робіт. («Державні санітарні правила авіаційного застосування пестицидів і агрохімікатів у народному господарстві України» ДСП 382-96.).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80E4298D-6F5D-4646-8CD3-848ACDA5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295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6A9130-A0B5-41B0-8B46-B80F4291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6707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16.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Весь проведений хімічний обробіток фіксувати в журналі обліку застосування пестицидів на посівах, в садах, в теплицях і інших об’єктах господарства. Журнал заповнюється і ведеться агрономом, бригадиром або іншою особою, яка призначена наказом керівника господарства за відповідальність безпечного застосування хімічних засобів захисту рослин. </a:t>
            </a:r>
          </a:p>
          <a:p>
            <a:pPr algn="just">
              <a:spcAft>
                <a:spcPts val="0"/>
              </a:spcAf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17.  Виконувати основні вимоги щодо захисту рослин відповідно до ст.4 ЗУ «Про захист рослин» №180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XIV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від 14.10.1998 р., а саме: суворе додержання регламентів зберігання, транспортування, торгівлі та застосування засобів захисту рослин; збереження корисної флори і фауни; недопущення пошкодження рослин, погіршення їх стану та забрудненняпродукції рослинного походження і довкілля засобами захисту рослин; додержання технології вирощування рослин с/г, багаторічних і лісових насаджень, рослинності закритого ґрунту; екологічне та економічне обґрунтування доцільності захисту рослин від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</a:b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шкідливих організмів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08DF300C-7E75-4668-8F0A-E44C3C5F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00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0DE531-8B1F-4CA7-BC82-0F2C15FF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18.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Допускати до роботи з пестицидами і агрохімікатами осіб, які не мають протипоказань по стану здоров’я і пройшли медичний огляд на право здійснення робіт з пестицидами і агрохімікатами у відповідності з 4 «Положенням про медичний огляд працівників певних категорій», пройшли спеціальне навчання та мають посвідчення на право роботи із зазначеними пестицидами і агрохімікатами, відповідно до статті 11 ЗУ «Про пестициди і агрохімікати» № 86/95-Вр від 02.03.1995 р. Всі працівники, при виконанні робіт з пестицидами і агрохімікатами, повинні мати при собі медичну книжку, посвідчення і наряд на виконання певних робіт з пестицидами і агрохімікатами. (Додаток 1, Додаток 2 до Державних санітарних правил ДСП 8.8.1.2.001-98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).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645EAC6C-A8E0-4C4E-96AF-17E1381E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092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9339EA-3C07-44CF-B40C-2CC2662F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16"/>
            <a:ext cx="9144000" cy="68748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416824" cy="200854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Взаєморозуміння та повага бджолярів і сільгоспвиробників є запорукою збереження тваринного та рослинного світу</a:t>
            </a:r>
            <a:endParaRPr lang="uk-UA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D93ECAD8-CC48-4ACE-A40D-ECF7148C3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90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8E3B0A-AEBE-4970-8444-C8CEE968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16012" y="1770063"/>
            <a:ext cx="6911975" cy="16589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ru-RU" sz="7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увагу!</a:t>
            </a:r>
            <a:endParaRPr lang="ru-RU" altLang="ru-RU" sz="7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26B7C96F-4D3B-416D-8BB6-F8BEC271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39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DED3D81-1BDE-4520-98B6-38316CE3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7905750" cy="1008062"/>
          </a:xfrm>
        </p:spPr>
        <p:txBody>
          <a:bodyPr>
            <a:normAutofit fontScale="90000"/>
          </a:bodyPr>
          <a:lstStyle/>
          <a:p>
            <a:r>
              <a:rPr lang="uk-UA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вимоги до транспортування, зберігання, застосування, утилізації, знищення та знешкодження пестицидів і агрохімікатів</a:t>
            </a:r>
            <a:endParaRPr lang="ru-RU" alt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7163827"/>
              </p:ext>
            </p:extLst>
          </p:nvPr>
        </p:nvGraphicFramePr>
        <p:xfrm>
          <a:off x="466519" y="1304672"/>
          <a:ext cx="7357070" cy="456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F9A1A2C0-758F-41EA-94E0-6DC622DB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56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561D40-B178-47F3-82CE-54EA5C2B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Державна реєстрація пестицидів і агрохімікатів, дозволених до використання в Україні </a:t>
            </a:r>
            <a:endParaRPr lang="ru-RU" alt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772" y="1384044"/>
            <a:ext cx="80515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  <a:p>
            <a:pPr lvl="0"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Відповідно до ст.7 ЗУ «Про пестициди і агрохімікати» №86/95 від 02.03.1995 року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державній реєстрації підлягають препаративні форми пестицидів і агрохімікатів.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</a:rPr>
              <a:t>Перелік пестицидів і агрохімікатів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дозволених для використання в Україні, регламенти їх застосування та щорічні доповнення до нього ведуться центральним органом виконавчої влади, що реалізує державну політику у сфері охорони навколишнього природного 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середовища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 порядку, передбаченому Кабінетом Міністрів України.</a:t>
            </a: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Державний реєстр</a:t>
            </a:r>
            <a:endParaRPr lang="ru-RU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пестицидів і агрохімікатів, дозволених до використання в Україні, окрім паперового видання також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omic Sans MS" panose="030F0702030302020204" pitchFamily="66" charset="0"/>
              </a:rPr>
              <a:t>опубліковано на офіційному сайті </a:t>
            </a:r>
            <a:r>
              <a:rPr lang="ru-RU" b="1" dirty="0">
                <a:hlinkClick r:id="rId3"/>
              </a:rPr>
              <a:t>Міністерства захисту довкілля та природних ресурсів України</a:t>
            </a:r>
            <a:endParaRPr lang="ru-RU" sz="1600" dirty="0">
              <a:latin typeface="Times New Roman"/>
              <a:ea typeface="Times New Roman"/>
            </a:endParaRPr>
          </a:p>
          <a:p>
            <a:pPr algn="just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  <a:p>
            <a:pPr algn="just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</p:txBody>
      </p:sp>
      <p:pic>
        <p:nvPicPr>
          <p:cNvPr id="7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81FBE5AB-1EAD-47AA-A0E2-0DEBAB5F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5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6522D9-58FA-48C8-AFDA-81012A55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Інсектициди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(від лат.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Insectum 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комаха 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caedo 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вбиваю) хімічні засоби, що вбивають комах, їхні яйця (овіциди) і личинки (ларвіціди), кліщів (інсектоакарициди) і нематод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способу проникнення в організм комахи інсектициди поділяють на: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 контактні (всмоктуються через зовнішні покриви при зіткненні)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 кишкові (потрапляють при ковтанні)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 фуміганти (проникаючі через органи дихання).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alt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Доцільность здійснення заходів щодо захисту рослин</a:t>
            </a:r>
            <a:br>
              <a:rPr lang="uk-UA" alt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інсектицидів необхідно проводити в разі, коли пошкодження рослин шкідниками може викликати економічно відчутні втрати врожаю. </a:t>
            </a:r>
            <a:b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Критерієм для прийняття рішення про проведення обробки інсектицидами є економічний поріг шкідливості (ЕПШ) — чисельність шкідника, за якої втрати на боротьбу з ним окуповуються ціною збереженого врожаю.</a:t>
            </a:r>
            <a:b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Цим терміном позначається чисельність шкідника, яка спричиняє зниження врожаю на 3–5%. </a:t>
            </a:r>
            <a:b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367DD679-A787-429F-80FE-3D92B363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808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784F330-4E13-47F7-8FD5-5EA91966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2057" y="260648"/>
            <a:ext cx="7704856" cy="7087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/>
          </a:p>
          <a:p>
            <a:pPr algn="ctr"/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пестициди, які використовуються в сільському господарстві по відношенню до бджіл поділяють на чотири класи небезпеки: 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клас – високонебезпечні (прикордонно-захисна зона для бджіл — 4–5 км; обмеження льоту бджіл — 4–6 діб); 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клас – середньонебезпечні (обмеження льоту бджіл 2–3 доби); 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клас – мало небезпечні (прикордонно-захисна зона для бджіл —2–3 км, обмеження льоту бджіл 1-2 доби); 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клас – практично безпечні для бджіл (прикордонно - захисна зона для бджіл не менше 1-2 км, обмеження льоту - 6-12 годин.</a:t>
            </a:r>
          </a:p>
          <a:p>
            <a:pPr algn="just"/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Обробляють посіви переважно препаратами другого та третього класу небезпеки. Так, при обробітку пестицидами 2 класу небезпечності (фастак, карате зеон, нурел Д, Бі-58), обмеження льоту бджіл становить біля 3-4 діб, а третього класу (моспілан, матч, більшість фунгіцидів, гербіцидів, біопрепарати) – 1-2 доби. Терміни ізоляції збільшуються на 1-2 дні при зниженні температури та підвищенні вологості повітря.</a:t>
            </a:r>
          </a:p>
          <a:p>
            <a:pPr marL="274320" indent="-274320" fontAlgn="base">
              <a:lnSpc>
                <a:spcPct val="115000"/>
              </a:lnSpc>
              <a:spcBef>
                <a:spcPts val="480"/>
              </a:spcBef>
            </a:pPr>
            <a:r>
              <a:rPr lang="uk-UA" altLang="ru-RU" sz="1600" b="1" kern="0" dirty="0">
                <a:solidFill>
                  <a:srgbClr val="7030A0"/>
                </a:solidFill>
                <a:latin typeface="Arial"/>
                <a:cs typeface="Arial"/>
              </a:rPr>
              <a:t>Групи пестицидів небезпечні для бджіл</a:t>
            </a:r>
          </a:p>
          <a:p>
            <a:pPr marL="342900" lvl="0" indent="-339725" defTabSz="449263" fontAlgn="base">
              <a:spcBef>
                <a:spcPts val="800"/>
              </a:spcBef>
              <a:spcAft>
                <a:spcPct val="0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ru-RU" sz="1600" kern="0" dirty="0">
                <a:solidFill>
                  <a:srgbClr val="000000"/>
                </a:solidFill>
                <a:latin typeface="Arial"/>
                <a:cs typeface="Arial"/>
              </a:rPr>
              <a:t>	     - фосфорорганічні пестициди (ФОС)</a:t>
            </a:r>
          </a:p>
          <a:p>
            <a:pPr marL="342900" lvl="0" indent="-339725" defTabSz="449263" fontAlgn="base">
              <a:spcBef>
                <a:spcPts val="800"/>
              </a:spcBef>
              <a:spcAft>
                <a:spcPct val="0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ru-RU" sz="1600" kern="0" dirty="0">
                <a:solidFill>
                  <a:srgbClr val="000000"/>
                </a:solidFill>
                <a:latin typeface="Arial"/>
                <a:cs typeface="Arial"/>
              </a:rPr>
              <a:t>	     - синтетичні піретроїди та неонікотиноїди</a:t>
            </a:r>
          </a:p>
          <a:p>
            <a:pPr marL="342900" lvl="0" indent="-339725" defTabSz="449263" fontAlgn="base">
              <a:spcBef>
                <a:spcPts val="800"/>
              </a:spcBef>
              <a:spcAft>
                <a:spcPct val="0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ru-RU" sz="1600" kern="0" dirty="0">
                <a:solidFill>
                  <a:srgbClr val="000000"/>
                </a:solidFill>
                <a:latin typeface="Arial"/>
                <a:cs typeface="Arial"/>
              </a:rPr>
              <a:t>	     - комбіновані пестициди з декількома  </a:t>
            </a:r>
          </a:p>
          <a:p>
            <a:pPr marL="342900" lvl="0" indent="-339725" defTabSz="449263" fontAlgn="base">
              <a:spcBef>
                <a:spcPts val="800"/>
              </a:spcBef>
              <a:spcAft>
                <a:spcPct val="0"/>
              </a:spcAft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altLang="ru-RU" sz="1600" kern="0" dirty="0">
                <a:solidFill>
                  <a:srgbClr val="000000"/>
                </a:solidFill>
                <a:latin typeface="Arial"/>
                <a:cs typeface="Arial"/>
              </a:rPr>
              <a:t>             діючими речовинами</a:t>
            </a:r>
            <a:r>
              <a:rPr lang="ru-RU" altLang="ru-RU" sz="1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just"/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alt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DB98A5A7-64B6-4683-90BB-C4A636E0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51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81B45F-3A15-48BD-A05E-3BC0B80A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704856" cy="703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  інсектицидів (небезпечні)</a:t>
            </a:r>
            <a:endParaRPr lang="uk-UA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575"/>
              </a:spcBef>
              <a:spcAft>
                <a:spcPts val="0"/>
              </a:spcAft>
            </a:pPr>
            <a:r>
              <a:rPr lang="uk-UA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Фосфорорганічні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Актелік ( конт.-киш.-сис, фум.), Бі-58 Новий (конт.-сис.), Біммер(конт.-сис.), Данадим (конт.-сис.), Парашут (конт.-киш.),  Фуфанон</a:t>
            </a:r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575"/>
              </a:spcBef>
              <a:spcAft>
                <a:spcPts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Синтетичні піретроїди 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Арріво, Децис профі, Вантекс, Карате Зеон, Оперкот, Фастак, Альтекс,  Ф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юрі (конт.-киш.)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575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Флубендіаміди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Белт (сис.)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575"/>
              </a:spcBef>
              <a:spcAft>
                <a:spcPts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Неонікотиноїди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Актара, Гаучо, Дантоп (конт.-сис.), (, Конфідор(конт.-сис.)</a:t>
            </a:r>
            <a:endParaRPr lang="uk-UA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575"/>
              </a:spcBef>
              <a:spcAft>
                <a:spcPts val="0"/>
              </a:spcAft>
            </a:pPr>
            <a:r>
              <a:rPr lang="uk-UA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Люфокс, Енжіо, Нурелл Д, Протеус , Воліам Флексі ( конт.-киш., сис.</a:t>
            </a: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r>
              <a:rPr lang="uk-UA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Антраніламіди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Кетоеноли</a:t>
            </a:r>
            <a:endParaRPr lang="uk-UA" u="sng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Кораген (кот.-киш.).           Енвідор (конт.-киш., </a:t>
            </a: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сис.) кліщі</a:t>
            </a: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altLang="ru-RU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altLang="ru-RU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altLang="ru-RU" sz="1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altLang="ru-RU" sz="1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indent="-274320" fontAlgn="base">
              <a:spcBef>
                <a:spcPts val="480"/>
              </a:spcBef>
              <a:spcAft>
                <a:spcPts val="0"/>
              </a:spcAft>
            </a:pP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F7B267C0-969F-4D0D-8A34-DC8C34E4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51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93C617-0CDA-47C0-B66A-F07116DC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97346"/>
            <a:ext cx="83529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altLang="uk-UA" sz="2400" b="1" dirty="0">
                <a:solidFill>
                  <a:srgbClr val="7030A0"/>
                </a:solidFill>
              </a:rPr>
              <a:t>Безпечні</a:t>
            </a:r>
            <a:r>
              <a:rPr lang="en-US" altLang="uk-UA" sz="2400" b="1" dirty="0">
                <a:solidFill>
                  <a:srgbClr val="7030A0"/>
                </a:solidFill>
              </a:rPr>
              <a:t> </a:t>
            </a:r>
            <a:r>
              <a:rPr lang="uk-UA" altLang="uk-UA" sz="2400" b="1" dirty="0">
                <a:solidFill>
                  <a:srgbClr val="7030A0"/>
                </a:solidFill>
              </a:rPr>
              <a:t>засоби захисту рослин.  Біологічний метод.</a:t>
            </a:r>
          </a:p>
          <a:p>
            <a:pPr algn="ctr">
              <a:spcAft>
                <a:spcPts val="0"/>
              </a:spcAft>
            </a:pPr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  <a:ea typeface="Comic Sans MS" panose="030F0702030302020204" pitchFamily="66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893C755-D89D-4E0B-AF8B-FDE5BA4FE102}"/>
              </a:ext>
            </a:extLst>
          </p:cNvPr>
          <p:cNvSpPr/>
          <p:nvPr/>
        </p:nvSpPr>
        <p:spPr>
          <a:xfrm>
            <a:off x="3995936" y="72056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Біологічний метод – це використання проти шкідливих організмів їх природних ворогів, а також використання біологічно активних речовин, які керують поведінкою шкідливих організмів з метою регулювання їх чисельності. Застосування біологічного методу захисту рослин є актуальним і одним із важливих інструментів переходу до органічного та екологічного землеробства України.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C52AAD-1F8D-434C-A3F4-72676C4C85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64" y="1097380"/>
            <a:ext cx="2857310" cy="21086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CFA9F4D-731B-45BB-B06A-99984D9B295B}"/>
              </a:ext>
            </a:extLst>
          </p:cNvPr>
          <p:cNvSpPr/>
          <p:nvPr/>
        </p:nvSpPr>
        <p:spPr>
          <a:xfrm>
            <a:off x="576064" y="35636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Кожен шкідник в природі має свого ворога або регулятора його чисельності, який може за певних умов утримувати чисельність шкідника.</a:t>
            </a:r>
          </a:p>
          <a:p>
            <a:pPr algn="just"/>
            <a:r>
              <a:rPr lang="uk-UA" dirty="0"/>
              <a:t>Крім того, біологічний метод не шкідливий для довкілля, так як його компоненти є частинкою цього ж довкілля.</a:t>
            </a:r>
          </a:p>
        </p:txBody>
      </p:sp>
      <p:pic>
        <p:nvPicPr>
          <p:cNvPr id="10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D56E9795-A9D9-4170-9651-C5E2E3D3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93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2B832E-913A-456C-850F-4823B7A6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8C5483-BD81-4794-A09D-915AF3CE8609}"/>
              </a:ext>
            </a:extLst>
          </p:cNvPr>
          <p:cNvSpPr/>
          <p:nvPr/>
        </p:nvSpPr>
        <p:spPr>
          <a:xfrm>
            <a:off x="2051720" y="18864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Найпоширеніші ентомофаги і акаріофаги найнебезпечніших шкідників  сільськогосподарських культур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BC19CD0-72FD-4FD9-95FA-13A7DBBCCAB4}"/>
              </a:ext>
            </a:extLst>
          </p:cNvPr>
          <p:cNvSpPr/>
          <p:nvPr/>
        </p:nvSpPr>
        <p:spPr>
          <a:xfrm>
            <a:off x="3131840" y="83497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Ентомофаги – це комахи, які паразитують на шкідниках сільськогосподарських культур.</a:t>
            </a:r>
          </a:p>
          <a:p>
            <a:r>
              <a:rPr lang="uk-UA" dirty="0"/>
              <a:t>Вони зустрічаються серед усіх комах, але найчастіше серед: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перетинчастокрилих,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двокрилих,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твердокрилих і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сітчастокрилих.</a:t>
            </a:r>
          </a:p>
          <a:p>
            <a:r>
              <a:rPr lang="uk-UA" dirty="0"/>
              <a:t>Найпоширенішими і найефективнішими ентомофагами є: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Трихограма,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Золотоочка,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Сонечко,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Кліщ фітосейулюс,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/>
              <a:t>Хижі жужелиці.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8CE866-BF4D-40CA-AD3A-0DA49DD9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2696"/>
            <a:ext cx="2296357" cy="1656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E273A4-FD0C-4CD1-80B7-149E848BEB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6363" y="5027619"/>
            <a:ext cx="2361461" cy="1692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D8EB4-790D-4B5E-A29F-CA85C27685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836784"/>
            <a:ext cx="1884298" cy="1278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9A3532-6EA4-40B1-9627-48B6D74CC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88" y="4270382"/>
            <a:ext cx="2156787" cy="1514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2E8917-1D06-4FD9-8A31-4D0E1F94A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23" y="2492896"/>
            <a:ext cx="2156787" cy="1638163"/>
          </a:xfrm>
          <a:prstGeom prst="rect">
            <a:avLst/>
          </a:prstGeom>
        </p:spPr>
      </p:pic>
      <p:pic>
        <p:nvPicPr>
          <p:cNvPr id="9" name="Picture 2" descr="Профіль для Держпродспоживслужба">
            <a:extLst>
              <a:ext uri="{FF2B5EF4-FFF2-40B4-BE49-F238E27FC236}">
                <a16:creationId xmlns:a16="http://schemas.microsoft.com/office/drawing/2014/main" xmlns="" id="{1BBCE573-E2AB-44DF-8975-B2BECD54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7715"/>
            <a:ext cx="927546" cy="8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687E7B8-D70C-4B89-BDAA-149748290FCB}"/>
              </a:ext>
            </a:extLst>
          </p:cNvPr>
          <p:cNvSpPr/>
          <p:nvPr/>
        </p:nvSpPr>
        <p:spPr>
          <a:xfrm>
            <a:off x="8316913" y="6308725"/>
            <a:ext cx="731837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3468852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1959</Words>
  <Application>Microsoft Office PowerPoint</Application>
  <PresentationFormat>Экран (4:3)</PresentationFormat>
  <Paragraphs>175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Заходи по запобіганню отруєння бджіл пестицидами під час обробітку сільськогосподарських угідь</vt:lpstr>
      <vt:lpstr>Законодавство щодо безпечного поводження з пестицидами </vt:lpstr>
      <vt:lpstr>Загальні вимоги до транспортування, зберігання, застосування, утилізації, знищення та знешкодження пестицидів і агрохімікатів</vt:lpstr>
      <vt:lpstr>Державна реєстрація пестицидів і агрохімікатів, дозволених до використання в Україні </vt:lpstr>
      <vt:lpstr>                       Інсектициди - (від лат. Insectum - комаха і caedo - вбиваю) хімічні засоби, що вбивають комах, їхні яйця (овіциди) і личинки (ларвіціди), кліщів (інсектоакарициди) і нематод Залежно від способу проникнення в організм комахи інсектициди поділяють на: • контактні (всмоктуються через зовнішні покриви при зіткненні); • кишкові (потрапляють при ковтанні); • фуміганти (проникаючі через органи дихання).  Доцільность здійснення заходів щодо захисту рослин    Застосування інсектицидів необхідно проводити в разі, коли пошкодження рослин шкідниками може викликати економічно відчутні втрати врожаю.     Критерієм для прийняття рішення про проведення обробки інсектицидами є економічний поріг шкідливості (ЕПШ) — чисельність шкідника, за якої втрати на боротьбу з ним окуповуються ціною збереженого врожаю.  Цим терміном позначається чисельність шкідника, яка спричиняє зниження врожаю на 3–5%.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Юридичні та фізичні особи, які застосовують засоби захисту рослин зобов’язані: </vt:lpstr>
      <vt:lpstr> </vt:lpstr>
      <vt:lpstr> </vt:lpstr>
      <vt:lpstr> </vt:lpstr>
      <vt:lpstr> </vt:lpstr>
      <vt:lpstr> </vt:lpstr>
      <vt:lpstr>Слайд 21</vt:lpstr>
      <vt:lpstr>Слайд 22</vt:lpstr>
      <vt:lpstr>Слайд 23</vt:lpstr>
      <vt:lpstr>Слайд 24</vt:lpstr>
      <vt:lpstr>Взаєморозуміння та повага бджолярів і сільгоспвиробників є запорукою збереження тваринного та рослинного світу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user-1</cp:lastModifiedBy>
  <cp:revision>167</cp:revision>
  <cp:lastPrinted>2019-02-13T12:21:28Z</cp:lastPrinted>
  <dcterms:created xsi:type="dcterms:W3CDTF">2017-03-29T06:55:18Z</dcterms:created>
  <dcterms:modified xsi:type="dcterms:W3CDTF">2025-03-13T14:54:08Z</dcterms:modified>
</cp:coreProperties>
</file>