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A6F7283-F545-4857-B9EB-B404EA015B9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uk-UA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76D2F51-EFC2-46F3-AA7F-ABB0840F54A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uk-UA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90C890E-C65E-41D8-B924-940921F0F8F8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uk-UA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E11AAD3-B0BE-45EF-80D3-C67E3427748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uk-UA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86EEFE6-8512-4B7E-85A7-B4597607260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uk-UA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1B55278-5512-4261-902E-E91A9BFC2600}" type="slidenum">
              <a:t>‹#›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uk-UA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1C5B87F-5569-4577-BED3-615D4FB4063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uk-UA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C10854B-E225-4980-926B-B7EFC551E5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6CA063F-5AD7-4534-A24D-8CF67A1EFD2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uk-UA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1F2F6F0-10BD-4A6A-857D-3D5762BB42F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uk-UA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52FABF4-3C68-45A2-AFA6-232EAC41C22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uk-UA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uk-UA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B0E1AC5-4997-43B6-B38E-73CB183BF1F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uk-UA" sz="6000" b="0" strike="noStrike" spc="-1">
                <a:solidFill>
                  <a:schemeClr val="dk1"/>
                </a:solidFill>
                <a:latin typeface="Calibri Light"/>
              </a:rPr>
              <a:t>Клацніть, щоб редагувати стиль зразка заголовка</a:t>
            </a:r>
            <a:endParaRPr lang="uk-UA" sz="6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uk-UA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uk-UA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uk-UA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uk-UA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C023451-DF1E-4937-A0D7-6C7ED36C30AC}" type="slidenum">
              <a:rPr lang="uk-UA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uk-UA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Графіка 2"/>
          <p:cNvPicPr/>
          <p:nvPr/>
        </p:nvPicPr>
        <p:blipFill>
          <a:blip r:embed="rId2"/>
          <a:srcRect l="14734" r="19827" b="7121"/>
          <a:stretch/>
        </p:blipFill>
        <p:spPr>
          <a:xfrm>
            <a:off x="0" y="1261080"/>
            <a:ext cx="12191760" cy="5596560"/>
          </a:xfrm>
          <a:prstGeom prst="rect">
            <a:avLst/>
          </a:prstGeom>
          <a:ln w="0">
            <a:noFill/>
          </a:ln>
        </p:spPr>
      </p:pic>
      <p:sp>
        <p:nvSpPr>
          <p:cNvPr id="41" name="Google Shape;108;p2"/>
          <p:cNvSpPr/>
          <p:nvPr/>
        </p:nvSpPr>
        <p:spPr>
          <a:xfrm>
            <a:off x="317880" y="4080240"/>
            <a:ext cx="11525400" cy="149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3200" b="0" strike="noStrike" spc="-1" dirty="0">
                <a:solidFill>
                  <a:srgbClr val="182947"/>
                </a:solidFill>
                <a:latin typeface="Montserrat Black"/>
                <a:ea typeface="Proxima Nova"/>
              </a:rPr>
              <a:t>ЗВІТ</a:t>
            </a:r>
            <a:endParaRPr lang="uk-UA" sz="3200" b="0" strike="noStrike" spc="-1" dirty="0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800" b="0" strike="noStrike" spc="-1" dirty="0">
                <a:solidFill>
                  <a:srgbClr val="182947"/>
                </a:solidFill>
                <a:latin typeface="Montserrat ExtraBold"/>
                <a:ea typeface="Proxima Nova"/>
              </a:rPr>
              <a:t>за 2025 рік поліцейських офіцерів</a:t>
            </a:r>
            <a:endParaRPr lang="uk-UA" sz="2800" b="0" strike="noStrike" spc="-1" dirty="0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3200" b="0" strike="noStrike" spc="-1" dirty="0" err="1" smtClean="0">
                <a:solidFill>
                  <a:srgbClr val="182947"/>
                </a:solidFill>
                <a:latin typeface="Montserrat ExtraBold"/>
                <a:ea typeface="Proxima Nova"/>
              </a:rPr>
              <a:t>Степненської</a:t>
            </a:r>
            <a:r>
              <a:rPr lang="uk-UA" sz="3200" b="0" strike="noStrike" spc="-1" dirty="0" smtClean="0">
                <a:solidFill>
                  <a:srgbClr val="182947"/>
                </a:solidFill>
                <a:latin typeface="Montserrat ExtraBold"/>
                <a:ea typeface="Proxima Nova"/>
              </a:rPr>
              <a:t> </a:t>
            </a:r>
            <a:r>
              <a:rPr lang="uk-UA" sz="3200" b="0" strike="noStrike" spc="-1" dirty="0">
                <a:solidFill>
                  <a:srgbClr val="182947"/>
                </a:solidFill>
                <a:latin typeface="Montserrat ExtraBold"/>
                <a:ea typeface="Proxima Nova"/>
              </a:rPr>
              <a:t>територіальної громади</a:t>
            </a:r>
            <a:endParaRPr lang="uk-UA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2" name="Рисунок 10"/>
          <p:cNvPicPr/>
          <p:nvPr/>
        </p:nvPicPr>
        <p:blipFill>
          <a:blip r:embed="rId3"/>
          <a:stretch/>
        </p:blipFill>
        <p:spPr>
          <a:xfrm>
            <a:off x="5131080" y="1910160"/>
            <a:ext cx="1712520" cy="1783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108;p2"/>
          <p:cNvSpPr/>
          <p:nvPr/>
        </p:nvSpPr>
        <p:spPr>
          <a:xfrm>
            <a:off x="333000" y="425160"/>
            <a:ext cx="1152540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400" b="0" strike="noStrike" spc="-1">
                <a:solidFill>
                  <a:srgbClr val="182947"/>
                </a:solidFill>
                <a:latin typeface="Montserrat Black"/>
                <a:ea typeface="Proxima Nova"/>
              </a:rPr>
              <a:t>Просвітницька робота. </a:t>
            </a:r>
            <a:r>
              <a:rPr lang="uk-UA" sz="2400" b="0" strike="noStrike" spc="-1">
                <a:solidFill>
                  <a:srgbClr val="182947"/>
                </a:solidFill>
                <a:latin typeface="Montserrat SemiBold"/>
                <a:ea typeface="Proxima Nova"/>
              </a:rPr>
              <a:t>Навчальні заклади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97" name="Групувати 21"/>
          <p:cNvGrpSpPr/>
          <p:nvPr/>
        </p:nvGrpSpPr>
        <p:grpSpPr>
          <a:xfrm>
            <a:off x="6711480" y="2712960"/>
            <a:ext cx="2806200" cy="2160000"/>
            <a:chOff x="6711480" y="2712960"/>
            <a:chExt cx="2806200" cy="2160000"/>
          </a:xfrm>
        </p:grpSpPr>
        <p:sp>
          <p:nvSpPr>
            <p:cNvPr id="298" name="TextBox 22"/>
            <p:cNvSpPr/>
            <p:nvPr/>
          </p:nvSpPr>
          <p:spPr>
            <a:xfrm>
              <a:off x="6960960" y="3891960"/>
              <a:ext cx="230724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ru-RU" sz="4000" b="0" strike="noStrike" spc="-1" dirty="0" smtClean="0">
                  <a:solidFill>
                    <a:srgbClr val="182947"/>
                  </a:solidFill>
                  <a:latin typeface="Montserrat Black"/>
                </a:rPr>
                <a:t>5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99" name="TextBox 23"/>
            <p:cNvSpPr/>
            <p:nvPr/>
          </p:nvSpPr>
          <p:spPr>
            <a:xfrm>
              <a:off x="6711480" y="4569840"/>
              <a:ext cx="280620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rgbClr val="182947"/>
                  </a:solidFill>
                  <a:latin typeface="Montserrat Medium"/>
                </a:rPr>
                <a:t>інші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300" name="Групувати 24"/>
            <p:cNvGrpSpPr/>
            <p:nvPr/>
          </p:nvGrpSpPr>
          <p:grpSpPr>
            <a:xfrm>
              <a:off x="7640640" y="2712960"/>
              <a:ext cx="947880" cy="1040040"/>
              <a:chOff x="7640640" y="2712960"/>
              <a:chExt cx="947880" cy="1040040"/>
            </a:xfrm>
          </p:grpSpPr>
          <p:sp>
            <p:nvSpPr>
              <p:cNvPr id="301" name="Овал 25"/>
              <p:cNvSpPr/>
              <p:nvPr/>
            </p:nvSpPr>
            <p:spPr>
              <a:xfrm>
                <a:off x="7640640" y="2712960"/>
                <a:ext cx="94788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rgbClr val="182947"/>
                  </a:solidFill>
                  <a:latin typeface="Calibri"/>
                </a:endParaRPr>
              </a:p>
            </p:txBody>
          </p:sp>
          <p:pic>
            <p:nvPicPr>
              <p:cNvPr id="302" name="Рисунок 26"/>
              <p:cNvPicPr/>
              <p:nvPr/>
            </p:nvPicPr>
            <p:blipFill>
              <a:blip r:embed="rId2"/>
              <a:stretch/>
            </p:blipFill>
            <p:spPr>
              <a:xfrm>
                <a:off x="7827840" y="2918520"/>
                <a:ext cx="5738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grpSp>
        <p:nvGrpSpPr>
          <p:cNvPr id="303" name="Групувати 27"/>
          <p:cNvGrpSpPr/>
          <p:nvPr/>
        </p:nvGrpSpPr>
        <p:grpSpPr>
          <a:xfrm>
            <a:off x="2400480" y="2712960"/>
            <a:ext cx="3079800" cy="2160000"/>
            <a:chOff x="2400480" y="2712960"/>
            <a:chExt cx="3079800" cy="2160000"/>
          </a:xfrm>
        </p:grpSpPr>
        <p:sp>
          <p:nvSpPr>
            <p:cNvPr id="304" name="TextBox 28"/>
            <p:cNvSpPr/>
            <p:nvPr/>
          </p:nvSpPr>
          <p:spPr>
            <a:xfrm>
              <a:off x="2674080" y="3891960"/>
              <a:ext cx="253224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4000" spc="-1" dirty="0">
                  <a:solidFill>
                    <a:srgbClr val="182947"/>
                  </a:solidFill>
                  <a:latin typeface="Montserrat Black"/>
                </a:rPr>
                <a:t>2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5" name="TextBox 29"/>
            <p:cNvSpPr/>
            <p:nvPr/>
          </p:nvSpPr>
          <p:spPr>
            <a:xfrm>
              <a:off x="2400480" y="4569840"/>
              <a:ext cx="307980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rgbClr val="182947"/>
                  </a:solidFill>
                  <a:latin typeface="Montserrat Medium"/>
                </a:rPr>
                <a:t>загальноосвітні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306" name="Групувати 30"/>
            <p:cNvGrpSpPr/>
            <p:nvPr/>
          </p:nvGrpSpPr>
          <p:grpSpPr>
            <a:xfrm>
              <a:off x="3420000" y="2712960"/>
              <a:ext cx="1040040" cy="1040040"/>
              <a:chOff x="3420000" y="2712960"/>
              <a:chExt cx="1040040" cy="1040040"/>
            </a:xfrm>
          </p:grpSpPr>
          <p:sp>
            <p:nvSpPr>
              <p:cNvPr id="307" name="Овал 31"/>
              <p:cNvSpPr/>
              <p:nvPr/>
            </p:nvSpPr>
            <p:spPr>
              <a:xfrm>
                <a:off x="3420000" y="2712960"/>
                <a:ext cx="104004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rgbClr val="182947"/>
                  </a:solidFill>
                  <a:latin typeface="Calibri"/>
                </a:endParaRPr>
              </a:p>
            </p:txBody>
          </p:sp>
          <p:pic>
            <p:nvPicPr>
              <p:cNvPr id="308" name="Рисунок 32"/>
              <p:cNvPicPr/>
              <p:nvPr/>
            </p:nvPicPr>
            <p:blipFill>
              <a:blip r:embed="rId3"/>
              <a:stretch/>
            </p:blipFill>
            <p:spPr>
              <a:xfrm>
                <a:off x="3625200" y="2918520"/>
                <a:ext cx="629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cxnSp>
        <p:nvCxnSpPr>
          <p:cNvPr id="309" name="Пряма сполучна лінія 34"/>
          <p:cNvCxnSpPr/>
          <p:nvPr/>
        </p:nvCxnSpPr>
        <p:spPr>
          <a:xfrm>
            <a:off x="6095880" y="2918160"/>
            <a:ext cx="360" cy="2025360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  <p:sp>
        <p:nvSpPr>
          <p:cNvPr id="310" name="TextBox 35"/>
          <p:cNvSpPr/>
          <p:nvPr/>
        </p:nvSpPr>
        <p:spPr>
          <a:xfrm>
            <a:off x="4197600" y="1569240"/>
            <a:ext cx="379980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uk-UA" sz="5400" spc="-1" dirty="0">
                <a:solidFill>
                  <a:srgbClr val="182947"/>
                </a:solidFill>
                <a:latin typeface="Montserrat Black"/>
              </a:rPr>
              <a:t>7</a:t>
            </a:r>
            <a:endParaRPr lang="uk-UA" sz="5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Google Shape;108;p2"/>
          <p:cNvSpPr/>
          <p:nvPr/>
        </p:nvSpPr>
        <p:spPr>
          <a:xfrm>
            <a:off x="334800" y="1199880"/>
            <a:ext cx="1152540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uk-UA" sz="1800" b="0" strike="noStrike" spc="-1">
                <a:solidFill>
                  <a:srgbClr val="182947"/>
                </a:solidFill>
                <a:latin typeface="Montserrat SemiBold"/>
                <a:ea typeface="Proxima Nova"/>
              </a:rPr>
              <a:t>Всього проведено заходів</a:t>
            </a: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12" name="Графіка 1"/>
          <p:cNvPicPr/>
          <p:nvPr/>
        </p:nvPicPr>
        <p:blipFill>
          <a:blip r:embed="rId4"/>
          <a:srcRect l="5704" r="5704" b="25492"/>
          <a:stretch/>
        </p:blipFill>
        <p:spPr>
          <a:xfrm>
            <a:off x="0" y="4897080"/>
            <a:ext cx="12191760" cy="1960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108;p2"/>
          <p:cNvSpPr/>
          <p:nvPr/>
        </p:nvSpPr>
        <p:spPr>
          <a:xfrm>
            <a:off x="333000" y="425160"/>
            <a:ext cx="1152540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400" b="0" strike="noStrike" spc="-1">
                <a:solidFill>
                  <a:srgbClr val="182947"/>
                </a:solidFill>
                <a:latin typeface="Montserrat Black"/>
                <a:ea typeface="Proxima Nova"/>
              </a:rPr>
              <a:t>Просвітницька робота. </a:t>
            </a:r>
            <a:r>
              <a:rPr lang="uk-UA" sz="2400" b="0" strike="noStrike" spc="-1">
                <a:solidFill>
                  <a:srgbClr val="182947"/>
                </a:solidFill>
                <a:latin typeface="Montserrat SemiBold"/>
                <a:ea typeface="Proxima Nova"/>
              </a:rPr>
              <a:t>Доросле населення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4" name="TextBox 35"/>
          <p:cNvSpPr/>
          <p:nvPr/>
        </p:nvSpPr>
        <p:spPr>
          <a:xfrm>
            <a:off x="4195800" y="1569240"/>
            <a:ext cx="379980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uk-UA" sz="5400" spc="-1" dirty="0">
                <a:solidFill>
                  <a:srgbClr val="182947"/>
                </a:solidFill>
                <a:latin typeface="Montserrat Black"/>
              </a:rPr>
              <a:t>5</a:t>
            </a:r>
            <a:endParaRPr lang="uk-UA" sz="5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5" name="Google Shape;108;p2"/>
          <p:cNvSpPr/>
          <p:nvPr/>
        </p:nvSpPr>
        <p:spPr>
          <a:xfrm>
            <a:off x="334800" y="1199880"/>
            <a:ext cx="1152540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uk-UA" sz="1800" b="0" strike="noStrike" spc="-1">
                <a:solidFill>
                  <a:srgbClr val="182947"/>
                </a:solidFill>
                <a:latin typeface="Montserrat SemiBold"/>
                <a:ea typeface="Proxima Nova"/>
              </a:rPr>
              <a:t>Всього проведено заходів</a:t>
            </a: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322" name="Пряма сполучна лінія 33"/>
          <p:cNvCxnSpPr/>
          <p:nvPr/>
        </p:nvCxnSpPr>
        <p:spPr>
          <a:xfrm>
            <a:off x="4521960" y="2741040"/>
            <a:ext cx="360" cy="2025360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  <p:grpSp>
        <p:nvGrpSpPr>
          <p:cNvPr id="323" name="Групувати 10"/>
          <p:cNvGrpSpPr/>
          <p:nvPr/>
        </p:nvGrpSpPr>
        <p:grpSpPr>
          <a:xfrm>
            <a:off x="1405440" y="2704140"/>
            <a:ext cx="2685600" cy="2160000"/>
            <a:chOff x="4743360" y="2712960"/>
            <a:chExt cx="2685600" cy="2160000"/>
          </a:xfrm>
        </p:grpSpPr>
        <p:sp>
          <p:nvSpPr>
            <p:cNvPr id="324" name="TextBox 11"/>
            <p:cNvSpPr/>
            <p:nvPr/>
          </p:nvSpPr>
          <p:spPr>
            <a:xfrm>
              <a:off x="4743360" y="3891960"/>
              <a:ext cx="268560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4000" spc="-1" dirty="0">
                  <a:solidFill>
                    <a:srgbClr val="182947"/>
                  </a:solidFill>
                  <a:latin typeface="Montserrat Black"/>
                </a:rPr>
                <a:t>2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5" name="TextBox 12"/>
            <p:cNvSpPr/>
            <p:nvPr/>
          </p:nvSpPr>
          <p:spPr>
            <a:xfrm>
              <a:off x="4743360" y="4569840"/>
              <a:ext cx="268560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rgbClr val="182947"/>
                  </a:solidFill>
                  <a:latin typeface="Montserrat Medium"/>
                </a:rPr>
                <a:t>старостинський округи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326" name="Групувати 13"/>
            <p:cNvGrpSpPr/>
            <p:nvPr/>
          </p:nvGrpSpPr>
          <p:grpSpPr>
            <a:xfrm>
              <a:off x="5524200" y="2712960"/>
              <a:ext cx="1124280" cy="1040040"/>
              <a:chOff x="5524200" y="2712960"/>
              <a:chExt cx="1124280" cy="1040040"/>
            </a:xfrm>
          </p:grpSpPr>
          <p:sp>
            <p:nvSpPr>
              <p:cNvPr id="327" name="Овал 14"/>
              <p:cNvSpPr/>
              <p:nvPr/>
            </p:nvSpPr>
            <p:spPr>
              <a:xfrm>
                <a:off x="5524200" y="2712960"/>
                <a:ext cx="112428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rgbClr val="182947"/>
                  </a:solidFill>
                  <a:latin typeface="Calibri"/>
                </a:endParaRPr>
              </a:p>
            </p:txBody>
          </p:sp>
          <p:pic>
            <p:nvPicPr>
              <p:cNvPr id="328" name="Рисунок 38"/>
              <p:cNvPicPr/>
              <p:nvPr/>
            </p:nvPicPr>
            <p:blipFill>
              <a:blip r:embed="rId2"/>
              <a:stretch/>
            </p:blipFill>
            <p:spPr>
              <a:xfrm>
                <a:off x="5745960" y="2918520"/>
                <a:ext cx="68040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cxnSp>
        <p:nvCxnSpPr>
          <p:cNvPr id="329" name="Пряма сполучна лінія 39"/>
          <p:cNvCxnSpPr/>
          <p:nvPr/>
        </p:nvCxnSpPr>
        <p:spPr>
          <a:xfrm>
            <a:off x="7638840" y="2810880"/>
            <a:ext cx="360" cy="2025360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  <p:grpSp>
        <p:nvGrpSpPr>
          <p:cNvPr id="330" name="Групувати 40"/>
          <p:cNvGrpSpPr/>
          <p:nvPr/>
        </p:nvGrpSpPr>
        <p:grpSpPr>
          <a:xfrm>
            <a:off x="7819920" y="2671560"/>
            <a:ext cx="2733480" cy="2159640"/>
            <a:chOff x="7819920" y="2671560"/>
            <a:chExt cx="2733480" cy="2159640"/>
          </a:xfrm>
        </p:grpSpPr>
        <p:sp>
          <p:nvSpPr>
            <p:cNvPr id="331" name="TextBox 41"/>
            <p:cNvSpPr/>
            <p:nvPr/>
          </p:nvSpPr>
          <p:spPr>
            <a:xfrm>
              <a:off x="7819920" y="3850200"/>
              <a:ext cx="273348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4000" spc="-1" dirty="0">
                  <a:solidFill>
                    <a:srgbClr val="182947"/>
                  </a:solidFill>
                  <a:latin typeface="Montserrat Black"/>
                </a:rPr>
                <a:t>3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32" name="TextBox 42"/>
            <p:cNvSpPr/>
            <p:nvPr/>
          </p:nvSpPr>
          <p:spPr>
            <a:xfrm>
              <a:off x="7819920" y="4528080"/>
              <a:ext cx="273348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rgbClr val="182947"/>
                  </a:solidFill>
                  <a:latin typeface="Montserrat Medium"/>
                </a:rPr>
                <a:t>трудові колективи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333" name="Групувати 43"/>
            <p:cNvGrpSpPr/>
            <p:nvPr/>
          </p:nvGrpSpPr>
          <p:grpSpPr>
            <a:xfrm>
              <a:off x="8614440" y="2671560"/>
              <a:ext cx="1144080" cy="1040040"/>
              <a:chOff x="8614440" y="2671560"/>
              <a:chExt cx="1144080" cy="1040040"/>
            </a:xfrm>
          </p:grpSpPr>
          <p:sp>
            <p:nvSpPr>
              <p:cNvPr id="334" name="Овал 44"/>
              <p:cNvSpPr/>
              <p:nvPr/>
            </p:nvSpPr>
            <p:spPr>
              <a:xfrm>
                <a:off x="8614440" y="2671560"/>
                <a:ext cx="114408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rgbClr val="182947"/>
                  </a:solidFill>
                  <a:latin typeface="Calibri"/>
                </a:endParaRPr>
              </a:p>
            </p:txBody>
          </p:sp>
          <p:pic>
            <p:nvPicPr>
              <p:cNvPr id="335" name="Рисунок 45"/>
              <p:cNvPicPr/>
              <p:nvPr/>
            </p:nvPicPr>
            <p:blipFill>
              <a:blip r:embed="rId3"/>
              <a:stretch/>
            </p:blipFill>
            <p:spPr>
              <a:xfrm>
                <a:off x="8840520" y="2876760"/>
                <a:ext cx="692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pic>
        <p:nvPicPr>
          <p:cNvPr id="336" name="Графіка 1"/>
          <p:cNvPicPr/>
          <p:nvPr/>
        </p:nvPicPr>
        <p:blipFill>
          <a:blip r:embed="rId4"/>
          <a:srcRect l="5704" r="5704" b="25492"/>
          <a:stretch/>
        </p:blipFill>
        <p:spPr>
          <a:xfrm>
            <a:off x="0" y="4897080"/>
            <a:ext cx="12191760" cy="1960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108;p2"/>
          <p:cNvSpPr/>
          <p:nvPr/>
        </p:nvSpPr>
        <p:spPr>
          <a:xfrm>
            <a:off x="484349" y="347807"/>
            <a:ext cx="1152540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400" b="0" strike="noStrike" spc="-1">
                <a:solidFill>
                  <a:srgbClr val="182947"/>
                </a:solidFill>
                <a:latin typeface="Montserrat Black"/>
                <a:ea typeface="Proxima Nova"/>
              </a:rPr>
              <a:t>Кримінальні правопорушення. </a:t>
            </a:r>
            <a:r>
              <a:rPr lang="uk-UA" sz="2400" b="0" strike="noStrike" spc="-1">
                <a:solidFill>
                  <a:srgbClr val="182947"/>
                </a:solidFill>
                <a:latin typeface="Montserrat SemiBold"/>
                <a:ea typeface="Proxima Nova"/>
              </a:rPr>
              <a:t>Загальна частина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38" name="Групувати 6"/>
          <p:cNvGrpSpPr/>
          <p:nvPr/>
        </p:nvGrpSpPr>
        <p:grpSpPr>
          <a:xfrm>
            <a:off x="264346" y="1941255"/>
            <a:ext cx="3332520" cy="2800440"/>
            <a:chOff x="295920" y="1923840"/>
            <a:chExt cx="3332520" cy="2800440"/>
          </a:xfrm>
        </p:grpSpPr>
        <p:sp>
          <p:nvSpPr>
            <p:cNvPr id="339" name="TextBox 7"/>
            <p:cNvSpPr/>
            <p:nvPr/>
          </p:nvSpPr>
          <p:spPr>
            <a:xfrm>
              <a:off x="696240" y="3102840"/>
              <a:ext cx="253224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ru-RU" sz="4000" spc="-1" dirty="0" smtClean="0">
                  <a:solidFill>
                    <a:srgbClr val="182947"/>
                  </a:solidFill>
                  <a:latin typeface="Montserrat Black"/>
                </a:rPr>
                <a:t>1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40" name="TextBox 8"/>
            <p:cNvSpPr/>
            <p:nvPr/>
          </p:nvSpPr>
          <p:spPr>
            <a:xfrm>
              <a:off x="295920" y="3780720"/>
              <a:ext cx="3332520" cy="943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rgbClr val="182947"/>
                  </a:solidFill>
                  <a:latin typeface="Montserrat Medium"/>
                </a:rPr>
                <a:t>внесено відомості до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rgbClr val="182947"/>
                  </a:solidFill>
                  <a:latin typeface="Montserrat Medium"/>
                </a:rPr>
                <a:t>Єдиного реєстру досудового розслідування за матеріалами поліцейського офіцера громади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341" name="Групувати 9"/>
            <p:cNvGrpSpPr/>
            <p:nvPr/>
          </p:nvGrpSpPr>
          <p:grpSpPr>
            <a:xfrm>
              <a:off x="1442160" y="1923840"/>
              <a:ext cx="1040040" cy="1040040"/>
              <a:chOff x="1442160" y="1923840"/>
              <a:chExt cx="1040040" cy="1040040"/>
            </a:xfrm>
          </p:grpSpPr>
          <p:sp>
            <p:nvSpPr>
              <p:cNvPr id="342" name="Овал 15"/>
              <p:cNvSpPr/>
              <p:nvPr/>
            </p:nvSpPr>
            <p:spPr>
              <a:xfrm>
                <a:off x="1442160" y="1923840"/>
                <a:ext cx="104004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rgbClr val="182947"/>
                  </a:solidFill>
                  <a:latin typeface="Calibri"/>
                </a:endParaRPr>
              </a:p>
            </p:txBody>
          </p:sp>
          <p:pic>
            <p:nvPicPr>
              <p:cNvPr id="343" name="Рисунок 21"/>
              <p:cNvPicPr/>
              <p:nvPr/>
            </p:nvPicPr>
            <p:blipFill>
              <a:blip r:embed="rId2"/>
              <a:stretch/>
            </p:blipFill>
            <p:spPr>
              <a:xfrm>
                <a:off x="1701932" y="2155834"/>
                <a:ext cx="629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grpSp>
        <p:nvGrpSpPr>
          <p:cNvPr id="344" name="Групувати 22"/>
          <p:cNvGrpSpPr/>
          <p:nvPr/>
        </p:nvGrpSpPr>
        <p:grpSpPr>
          <a:xfrm>
            <a:off x="8907840" y="1837371"/>
            <a:ext cx="2679480" cy="2689095"/>
            <a:chOff x="8889480" y="1923840"/>
            <a:chExt cx="2679480" cy="2586960"/>
          </a:xfrm>
        </p:grpSpPr>
        <p:sp>
          <p:nvSpPr>
            <p:cNvPr id="345" name="TextBox 23"/>
            <p:cNvSpPr/>
            <p:nvPr/>
          </p:nvSpPr>
          <p:spPr>
            <a:xfrm>
              <a:off x="8962920" y="3102840"/>
              <a:ext cx="253224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ru-RU" sz="4000" spc="-1" dirty="0" smtClean="0">
                  <a:solidFill>
                    <a:srgbClr val="182947"/>
                  </a:solidFill>
                  <a:latin typeface="Montserrat Black"/>
                </a:rPr>
                <a:t>0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46" name="TextBox 24"/>
            <p:cNvSpPr/>
            <p:nvPr/>
          </p:nvSpPr>
          <p:spPr>
            <a:xfrm>
              <a:off x="8889480" y="3780720"/>
              <a:ext cx="2679480" cy="730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rgbClr val="182947"/>
                  </a:solidFill>
                  <a:latin typeface="Montserrat Medium"/>
                </a:rPr>
                <a:t>здійснено розслідувань кримінальних проступків у формі дізнання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347" name="Групувати 25"/>
            <p:cNvGrpSpPr/>
            <p:nvPr/>
          </p:nvGrpSpPr>
          <p:grpSpPr>
            <a:xfrm>
              <a:off x="9709200" y="1923840"/>
              <a:ext cx="1040040" cy="1040040"/>
              <a:chOff x="9709200" y="1923840"/>
              <a:chExt cx="1040040" cy="1040040"/>
            </a:xfrm>
          </p:grpSpPr>
          <p:sp>
            <p:nvSpPr>
              <p:cNvPr id="348" name="Овал 26"/>
              <p:cNvSpPr/>
              <p:nvPr/>
            </p:nvSpPr>
            <p:spPr>
              <a:xfrm>
                <a:off x="9709200" y="1923840"/>
                <a:ext cx="104004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rgbClr val="182947"/>
                  </a:solidFill>
                  <a:latin typeface="Calibri"/>
                </a:endParaRPr>
              </a:p>
            </p:txBody>
          </p:sp>
          <p:pic>
            <p:nvPicPr>
              <p:cNvPr id="349" name="Рисунок 27"/>
              <p:cNvPicPr/>
              <p:nvPr/>
            </p:nvPicPr>
            <p:blipFill>
              <a:blip r:embed="rId3"/>
              <a:stretch/>
            </p:blipFill>
            <p:spPr>
              <a:xfrm>
                <a:off x="9998775" y="2152260"/>
                <a:ext cx="629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grpSp>
        <p:nvGrpSpPr>
          <p:cNvPr id="350" name="Групувати 28"/>
          <p:cNvGrpSpPr/>
          <p:nvPr/>
        </p:nvGrpSpPr>
        <p:grpSpPr>
          <a:xfrm>
            <a:off x="4134600" y="1932202"/>
            <a:ext cx="3972240" cy="2586960"/>
            <a:chOff x="4109760" y="1923840"/>
            <a:chExt cx="3972240" cy="2586960"/>
          </a:xfrm>
        </p:grpSpPr>
        <p:sp>
          <p:nvSpPr>
            <p:cNvPr id="351" name="TextBox 29"/>
            <p:cNvSpPr/>
            <p:nvPr/>
          </p:nvSpPr>
          <p:spPr>
            <a:xfrm>
              <a:off x="4829760" y="3102840"/>
              <a:ext cx="253224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4000" spc="-1" dirty="0">
                  <a:solidFill>
                    <a:srgbClr val="182947"/>
                  </a:solidFill>
                  <a:latin typeface="Montserrat Black"/>
                </a:rPr>
                <a:t>1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52" name="TextBox 30"/>
            <p:cNvSpPr/>
            <p:nvPr/>
          </p:nvSpPr>
          <p:spPr>
            <a:xfrm>
              <a:off x="4109760" y="3780720"/>
              <a:ext cx="3972240" cy="730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rgbClr val="182947"/>
                  </a:solidFill>
                  <a:latin typeface="Montserrat Medium"/>
                </a:rPr>
                <a:t>розкрито кримінальних правопорушень поліцейським офіцером громади та спільно з іншими структурними підрозділами НПУ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353" name="Групувати 31"/>
            <p:cNvGrpSpPr/>
            <p:nvPr/>
          </p:nvGrpSpPr>
          <p:grpSpPr>
            <a:xfrm>
              <a:off x="5576760" y="1923840"/>
              <a:ext cx="1040040" cy="1040040"/>
              <a:chOff x="5576760" y="1923840"/>
              <a:chExt cx="1040040" cy="1040040"/>
            </a:xfrm>
          </p:grpSpPr>
          <p:sp>
            <p:nvSpPr>
              <p:cNvPr id="354" name="Овал 32"/>
              <p:cNvSpPr/>
              <p:nvPr/>
            </p:nvSpPr>
            <p:spPr>
              <a:xfrm>
                <a:off x="5576760" y="1923840"/>
                <a:ext cx="104004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rgbClr val="182947"/>
                  </a:solidFill>
                  <a:latin typeface="Calibri"/>
                </a:endParaRPr>
              </a:p>
            </p:txBody>
          </p:sp>
          <p:pic>
            <p:nvPicPr>
              <p:cNvPr id="355" name="Рисунок 34"/>
              <p:cNvPicPr/>
              <p:nvPr/>
            </p:nvPicPr>
            <p:blipFill>
              <a:blip r:embed="rId4"/>
              <a:stretch/>
            </p:blipFill>
            <p:spPr>
              <a:xfrm>
                <a:off x="5781960" y="2129040"/>
                <a:ext cx="629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cxnSp>
        <p:nvCxnSpPr>
          <p:cNvPr id="356" name="Пряма сполучна лінія 37"/>
          <p:cNvCxnSpPr/>
          <p:nvPr/>
        </p:nvCxnSpPr>
        <p:spPr>
          <a:xfrm>
            <a:off x="4029120" y="1993320"/>
            <a:ext cx="360" cy="2025360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  <p:cxnSp>
        <p:nvCxnSpPr>
          <p:cNvPr id="357" name="Пряма сполучна лінія 53"/>
          <p:cNvCxnSpPr/>
          <p:nvPr/>
        </p:nvCxnSpPr>
        <p:spPr>
          <a:xfrm>
            <a:off x="8162640" y="1993320"/>
            <a:ext cx="360" cy="2025360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  <p:pic>
        <p:nvPicPr>
          <p:cNvPr id="358" name="Графіка 5"/>
          <p:cNvPicPr/>
          <p:nvPr/>
        </p:nvPicPr>
        <p:blipFill>
          <a:blip r:embed="rId5"/>
          <a:stretch/>
        </p:blipFill>
        <p:spPr>
          <a:xfrm rot="21360000">
            <a:off x="-102784" y="3800661"/>
            <a:ext cx="12443760" cy="3984364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9" name="Графіка 4"/>
          <p:cNvPicPr/>
          <p:nvPr/>
        </p:nvPicPr>
        <p:blipFill>
          <a:blip r:embed="rId2"/>
          <a:stretch/>
        </p:blipFill>
        <p:spPr>
          <a:xfrm rot="21360000">
            <a:off x="-22158" y="3197838"/>
            <a:ext cx="12229209" cy="4983244"/>
          </a:xfrm>
          <a:prstGeom prst="rect">
            <a:avLst/>
          </a:prstGeom>
          <a:ln w="0">
            <a:noFill/>
          </a:ln>
        </p:spPr>
      </p:pic>
      <p:sp>
        <p:nvSpPr>
          <p:cNvPr id="360" name="Google Shape;108;p2"/>
          <p:cNvSpPr/>
          <p:nvPr/>
        </p:nvSpPr>
        <p:spPr>
          <a:xfrm>
            <a:off x="333000" y="425160"/>
            <a:ext cx="1152540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400" b="0" strike="noStrike" spc="-1">
                <a:solidFill>
                  <a:srgbClr val="182947"/>
                </a:solidFill>
                <a:latin typeface="Montserrat Black"/>
                <a:ea typeface="Proxima Nova"/>
              </a:rPr>
              <a:t>Кримінальні правопорушення. </a:t>
            </a:r>
            <a:r>
              <a:rPr lang="uk-UA" sz="2400" b="0" strike="noStrike" spc="-1">
                <a:solidFill>
                  <a:srgbClr val="182947"/>
                </a:solidFill>
                <a:latin typeface="Montserrat SemiBold"/>
                <a:ea typeface="Proxima Nova"/>
              </a:rPr>
              <a:t>Розшук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61" name="Групувати 6"/>
          <p:cNvGrpSpPr/>
          <p:nvPr/>
        </p:nvGrpSpPr>
        <p:grpSpPr>
          <a:xfrm>
            <a:off x="2057400" y="1923840"/>
            <a:ext cx="3638160" cy="2373480"/>
            <a:chOff x="2057400" y="1923840"/>
            <a:chExt cx="3638160" cy="2373480"/>
          </a:xfrm>
        </p:grpSpPr>
        <p:sp>
          <p:nvSpPr>
            <p:cNvPr id="362" name="TextBox 7"/>
            <p:cNvSpPr/>
            <p:nvPr/>
          </p:nvSpPr>
          <p:spPr>
            <a:xfrm>
              <a:off x="2494080" y="3102840"/>
              <a:ext cx="276444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4000" b="0" strike="noStrike" spc="-1" dirty="0" smtClean="0">
                  <a:solidFill>
                    <a:srgbClr val="000000"/>
                  </a:solidFill>
                  <a:latin typeface="Arial"/>
                </a:rPr>
                <a:t>0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3" name="TextBox 8"/>
            <p:cNvSpPr/>
            <p:nvPr/>
          </p:nvSpPr>
          <p:spPr>
            <a:xfrm>
              <a:off x="2057400" y="3780720"/>
              <a:ext cx="3638160" cy="51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rgbClr val="182947"/>
                  </a:solidFill>
                  <a:latin typeface="Montserrat Medium"/>
                </a:rPr>
                <a:t>розшукані транспортні засоби, якими незаконно заволоділи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364" name="Групувати 9"/>
            <p:cNvGrpSpPr/>
            <p:nvPr/>
          </p:nvGrpSpPr>
          <p:grpSpPr>
            <a:xfrm>
              <a:off x="3308760" y="1923840"/>
              <a:ext cx="1135440" cy="1040040"/>
              <a:chOff x="3308760" y="1923840"/>
              <a:chExt cx="1135440" cy="1040040"/>
            </a:xfrm>
          </p:grpSpPr>
          <p:sp>
            <p:nvSpPr>
              <p:cNvPr id="365" name="Овал 15"/>
              <p:cNvSpPr/>
              <p:nvPr/>
            </p:nvSpPr>
            <p:spPr>
              <a:xfrm>
                <a:off x="3308760" y="1923840"/>
                <a:ext cx="113544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rgbClr val="182947"/>
                  </a:solidFill>
                  <a:latin typeface="Calibri"/>
                </a:endParaRPr>
              </a:p>
            </p:txBody>
          </p:sp>
          <p:pic>
            <p:nvPicPr>
              <p:cNvPr id="366" name="Рисунок 21"/>
              <p:cNvPicPr/>
              <p:nvPr/>
            </p:nvPicPr>
            <p:blipFill>
              <a:blip r:embed="rId3"/>
              <a:stretch/>
            </p:blipFill>
            <p:spPr>
              <a:xfrm>
                <a:off x="3549600" y="2129040"/>
                <a:ext cx="6872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grpSp>
        <p:nvGrpSpPr>
          <p:cNvPr id="367" name="Групувати 28"/>
          <p:cNvGrpSpPr/>
          <p:nvPr/>
        </p:nvGrpSpPr>
        <p:grpSpPr>
          <a:xfrm>
            <a:off x="6496200" y="1923840"/>
            <a:ext cx="3551040" cy="2373480"/>
            <a:chOff x="6496200" y="1923840"/>
            <a:chExt cx="3551040" cy="2373480"/>
          </a:xfrm>
        </p:grpSpPr>
        <p:sp>
          <p:nvSpPr>
            <p:cNvPr id="368" name="TextBox 29"/>
            <p:cNvSpPr/>
            <p:nvPr/>
          </p:nvSpPr>
          <p:spPr>
            <a:xfrm>
              <a:off x="7005240" y="3102840"/>
              <a:ext cx="253260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ru-RU" sz="4000" b="0" strike="noStrike" spc="-1" dirty="0">
                  <a:solidFill>
                    <a:srgbClr val="182947"/>
                  </a:solidFill>
                  <a:latin typeface="Montserrat Black"/>
                </a:rPr>
                <a:t>2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69" name="TextBox 30"/>
            <p:cNvSpPr/>
            <p:nvPr/>
          </p:nvSpPr>
          <p:spPr>
            <a:xfrm>
              <a:off x="6496200" y="3780720"/>
              <a:ext cx="3551040" cy="51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 dirty="0">
                  <a:solidFill>
                    <a:srgbClr val="182947"/>
                  </a:solidFill>
                  <a:latin typeface="Montserrat Medium"/>
                </a:rPr>
                <a:t>затримано осіб, що переховуються від слідства та суду</a:t>
              </a:r>
              <a:endParaRPr lang="uk-UA" sz="14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370" name="Групувати 31"/>
            <p:cNvGrpSpPr/>
            <p:nvPr/>
          </p:nvGrpSpPr>
          <p:grpSpPr>
            <a:xfrm>
              <a:off x="7752240" y="1923840"/>
              <a:ext cx="1040400" cy="1040040"/>
              <a:chOff x="7752240" y="1923840"/>
              <a:chExt cx="1040400" cy="1040040"/>
            </a:xfrm>
          </p:grpSpPr>
          <p:sp>
            <p:nvSpPr>
              <p:cNvPr id="371" name="Овал 32"/>
              <p:cNvSpPr/>
              <p:nvPr/>
            </p:nvSpPr>
            <p:spPr>
              <a:xfrm>
                <a:off x="7752240" y="1923840"/>
                <a:ext cx="104040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rgbClr val="182947"/>
                  </a:solidFill>
                  <a:latin typeface="Calibri"/>
                </a:endParaRPr>
              </a:p>
            </p:txBody>
          </p:sp>
          <p:pic>
            <p:nvPicPr>
              <p:cNvPr id="372" name="Рисунок 34"/>
              <p:cNvPicPr/>
              <p:nvPr/>
            </p:nvPicPr>
            <p:blipFill>
              <a:blip r:embed="rId4"/>
              <a:stretch/>
            </p:blipFill>
            <p:spPr>
              <a:xfrm>
                <a:off x="7957440" y="2129040"/>
                <a:ext cx="629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cxnSp>
        <p:nvCxnSpPr>
          <p:cNvPr id="373" name="Пряма сполучна лінія 37"/>
          <p:cNvCxnSpPr/>
          <p:nvPr/>
        </p:nvCxnSpPr>
        <p:spPr>
          <a:xfrm>
            <a:off x="6010200" y="1951920"/>
            <a:ext cx="360" cy="2025000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Графіка 2"/>
          <p:cNvPicPr/>
          <p:nvPr/>
        </p:nvPicPr>
        <p:blipFill>
          <a:blip r:embed="rId2"/>
          <a:srcRect l="14734" r="19827" b="7121"/>
          <a:stretch/>
        </p:blipFill>
        <p:spPr>
          <a:xfrm>
            <a:off x="0" y="1261080"/>
            <a:ext cx="12191760" cy="5596560"/>
          </a:xfrm>
          <a:prstGeom prst="rect">
            <a:avLst/>
          </a:prstGeom>
          <a:ln w="0">
            <a:noFill/>
          </a:ln>
        </p:spPr>
      </p:pic>
      <p:sp>
        <p:nvSpPr>
          <p:cNvPr id="44" name="Google Shape;108;p2"/>
          <p:cNvSpPr/>
          <p:nvPr/>
        </p:nvSpPr>
        <p:spPr>
          <a:xfrm>
            <a:off x="329760" y="469440"/>
            <a:ext cx="11525400" cy="76944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400" b="0" strike="noStrike" spc="-1" dirty="0" smtClean="0">
                <a:solidFill>
                  <a:srgbClr val="182947"/>
                </a:solidFill>
                <a:latin typeface="Montserrat ExtraBold"/>
                <a:ea typeface="Proxima Nova"/>
              </a:rPr>
              <a:t>(</a:t>
            </a:r>
            <a:r>
              <a:rPr lang="uk-UA" sz="2800" b="0" strike="noStrike" spc="-1" dirty="0" err="1" smtClean="0">
                <a:solidFill>
                  <a:srgbClr val="182947"/>
                </a:solidFill>
                <a:latin typeface="Montserrat ExtraBold"/>
                <a:ea typeface="Proxima Nova"/>
              </a:rPr>
              <a:t>Степненська</a:t>
            </a:r>
            <a:r>
              <a:rPr lang="uk-UA" sz="2400" b="0" strike="noStrike" spc="-1" dirty="0" smtClean="0">
                <a:solidFill>
                  <a:srgbClr val="182947"/>
                </a:solidFill>
                <a:latin typeface="Montserrat ExtraBold"/>
                <a:ea typeface="Proxima Nova"/>
              </a:rPr>
              <a:t>)</a:t>
            </a:r>
            <a:endParaRPr lang="uk-UA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1600" b="0" strike="noStrike" spc="-1" dirty="0">
                <a:solidFill>
                  <a:srgbClr val="182947"/>
                </a:solidFill>
                <a:latin typeface="Montserrat SemiBold"/>
                <a:ea typeface="Proxima Nova"/>
              </a:rPr>
              <a:t>ТЕРИТОРІАЛЬНА ГРОМАДА</a:t>
            </a:r>
            <a:endParaRPr lang="uk-UA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Google Shape;108;p2"/>
          <p:cNvSpPr/>
          <p:nvPr/>
        </p:nvSpPr>
        <p:spPr>
          <a:xfrm>
            <a:off x="329760" y="1478880"/>
            <a:ext cx="11525400" cy="57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uk-UA" sz="1600" b="0" strike="noStrike" spc="-1">
                <a:solidFill>
                  <a:schemeClr val="dk1"/>
                </a:solidFill>
                <a:latin typeface="Montserrat SemiBold"/>
              </a:rPr>
              <a:t>Наведені нижче відомості визначають ключові характеристики територіальної громади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uk-UA" sz="1600" b="0" strike="noStrike" spc="-1">
                <a:solidFill>
                  <a:schemeClr val="dk1"/>
                </a:solidFill>
                <a:latin typeface="Montserrat SemiBold"/>
              </a:rPr>
              <a:t>та окреслюють обсяг роботи поліцейських офіцерів громади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6" name="Групувати 43"/>
          <p:cNvGrpSpPr/>
          <p:nvPr/>
        </p:nvGrpSpPr>
        <p:grpSpPr>
          <a:xfrm>
            <a:off x="430560" y="2452806"/>
            <a:ext cx="2537280" cy="3755880"/>
            <a:chOff x="329760" y="2497680"/>
            <a:chExt cx="2537280" cy="3755880"/>
          </a:xfrm>
        </p:grpSpPr>
        <p:sp>
          <p:nvSpPr>
            <p:cNvPr id="47" name="Овал 21"/>
            <p:cNvSpPr/>
            <p:nvPr/>
          </p:nvSpPr>
          <p:spPr>
            <a:xfrm>
              <a:off x="1075680" y="2497680"/>
              <a:ext cx="1040040" cy="1040040"/>
            </a:xfrm>
            <a:prstGeom prst="ellipse">
              <a:avLst/>
            </a:prstGeom>
            <a:solidFill>
              <a:srgbClr val="18294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Calibri"/>
              </a:endParaRPr>
            </a:p>
          </p:txBody>
        </p:sp>
        <p:grpSp>
          <p:nvGrpSpPr>
            <p:cNvPr id="48" name="Групувати 36"/>
            <p:cNvGrpSpPr/>
            <p:nvPr/>
          </p:nvGrpSpPr>
          <p:grpSpPr>
            <a:xfrm>
              <a:off x="339840" y="3017880"/>
              <a:ext cx="2522160" cy="3235680"/>
              <a:chOff x="339840" y="3017880"/>
              <a:chExt cx="2522160" cy="3235680"/>
            </a:xfrm>
          </p:grpSpPr>
          <p:sp>
            <p:nvSpPr>
              <p:cNvPr id="49" name="Прямокутник: округлені кути 20"/>
              <p:cNvSpPr/>
              <p:nvPr/>
            </p:nvSpPr>
            <p:spPr>
              <a:xfrm>
                <a:off x="339840" y="3017880"/>
                <a:ext cx="2522160" cy="3235680"/>
              </a:xfrm>
              <a:prstGeom prst="roundRect">
                <a:avLst>
                  <a:gd name="adj" fmla="val 6489"/>
                </a:avLst>
              </a:prstGeom>
              <a:noFill/>
              <a:ln w="25400">
                <a:solidFill>
                  <a:srgbClr val="182947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chemeClr val="lt1"/>
                  </a:solidFill>
                  <a:latin typeface="Calibri"/>
                </a:endParaRPr>
              </a:p>
            </p:txBody>
          </p:sp>
          <p:grpSp>
            <p:nvGrpSpPr>
              <p:cNvPr id="50" name="Групувати 34"/>
              <p:cNvGrpSpPr/>
              <p:nvPr/>
            </p:nvGrpSpPr>
            <p:grpSpPr>
              <a:xfrm>
                <a:off x="339840" y="5633640"/>
                <a:ext cx="2522160" cy="619920"/>
                <a:chOff x="339840" y="5633640"/>
                <a:chExt cx="2522160" cy="619920"/>
              </a:xfrm>
            </p:grpSpPr>
            <p:sp>
              <p:nvSpPr>
                <p:cNvPr id="51" name="Прямокутник: округлені кути 32"/>
                <p:cNvSpPr/>
                <p:nvPr/>
              </p:nvSpPr>
              <p:spPr>
                <a:xfrm>
                  <a:off x="339840" y="5785560"/>
                  <a:ext cx="2522160" cy="468000"/>
                </a:xfrm>
                <a:prstGeom prst="roundRect">
                  <a:avLst>
                    <a:gd name="adj" fmla="val 34684"/>
                  </a:avLst>
                </a:prstGeom>
                <a:solidFill>
                  <a:srgbClr val="182947"/>
                </a:solidFill>
                <a:ln w="25400">
                  <a:solidFill>
                    <a:srgbClr val="182947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396000" tIns="45000" rIns="90000" bIns="45000" anchor="ctr">
                  <a:noAutofit/>
                </a:bodyPr>
                <a:lstStyle/>
                <a:p>
                  <a:pPr algn="ctr" defTabSz="914400">
                    <a:lnSpc>
                      <a:spcPct val="100000"/>
                    </a:lnSpc>
                  </a:pPr>
                  <a:endParaRPr lang="uk-UA" sz="1800" b="0" strike="noStrike" spc="-1">
                    <a:solidFill>
                      <a:schemeClr val="lt1"/>
                    </a:solidFill>
                    <a:latin typeface="Calibri"/>
                  </a:endParaRPr>
                </a:p>
              </p:txBody>
            </p:sp>
            <p:sp>
              <p:nvSpPr>
                <p:cNvPr id="52" name="Прямокутник 33"/>
                <p:cNvSpPr/>
                <p:nvPr/>
              </p:nvSpPr>
              <p:spPr>
                <a:xfrm>
                  <a:off x="339840" y="5633640"/>
                  <a:ext cx="2522160" cy="385920"/>
                </a:xfrm>
                <a:prstGeom prst="rect">
                  <a:avLst/>
                </a:prstGeom>
                <a:solidFill>
                  <a:srgbClr val="18294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tIns="45000" rIns="90000" bIns="45000" anchor="ctr">
                  <a:noAutofit/>
                </a:bodyPr>
                <a:lstStyle/>
                <a:p>
                  <a:pPr algn="ctr" defTabSz="914400">
                    <a:lnSpc>
                      <a:spcPct val="100000"/>
                    </a:lnSpc>
                  </a:pPr>
                  <a:endParaRPr lang="uk-UA" sz="1800" b="0" strike="noStrike" spc="-1">
                    <a:solidFill>
                      <a:schemeClr val="lt1"/>
                    </a:solidFill>
                    <a:latin typeface="Calibri"/>
                  </a:endParaRPr>
                </a:p>
              </p:txBody>
            </p:sp>
          </p:grpSp>
        </p:grpSp>
        <p:grpSp>
          <p:nvGrpSpPr>
            <p:cNvPr id="53" name="Групувати 38"/>
            <p:cNvGrpSpPr/>
            <p:nvPr/>
          </p:nvGrpSpPr>
          <p:grpSpPr>
            <a:xfrm>
              <a:off x="334800" y="4035960"/>
              <a:ext cx="2532240" cy="830520"/>
              <a:chOff x="334800" y="4035960"/>
              <a:chExt cx="2532240" cy="830520"/>
            </a:xfrm>
          </p:grpSpPr>
          <p:sp>
            <p:nvSpPr>
              <p:cNvPr id="54" name="TextBox 35"/>
              <p:cNvSpPr/>
              <p:nvPr/>
            </p:nvSpPr>
            <p:spPr>
              <a:xfrm>
                <a:off x="334800" y="4035960"/>
                <a:ext cx="2532240" cy="303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numCol="1" spcCol="0" anchor="t">
                <a:sp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r>
                  <a:rPr lang="ru-RU" sz="1400" b="0" strike="noStrike" spc="-1">
                    <a:solidFill>
                      <a:schemeClr val="dk1"/>
                    </a:solidFill>
                    <a:latin typeface="Montserrat Black"/>
                  </a:rPr>
                  <a:t>НАСЕЛЕНІ ПУНКТИ</a:t>
                </a:r>
                <a:endParaRPr lang="uk-UA" sz="14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5" name="TextBox 37"/>
              <p:cNvSpPr/>
              <p:nvPr/>
            </p:nvSpPr>
            <p:spPr>
              <a:xfrm>
                <a:off x="334800" y="4411080"/>
                <a:ext cx="2532240" cy="45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numCol="1" spcCol="0" anchor="t">
                <a:sp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r>
                  <a:rPr lang="uk-UA" sz="1200" b="0" strike="noStrike" spc="-1">
                    <a:solidFill>
                      <a:schemeClr val="dk1"/>
                    </a:solidFill>
                    <a:latin typeface="Montserrat Medium"/>
                  </a:rPr>
                  <a:t>кількість населених пунктів у складі територіальної громади</a:t>
                </a:r>
                <a:endParaRPr lang="uk-UA" sz="12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pic>
          <p:nvPicPr>
            <p:cNvPr id="56" name="Рисунок 41"/>
            <p:cNvPicPr/>
            <p:nvPr/>
          </p:nvPicPr>
          <p:blipFill>
            <a:blip r:embed="rId3"/>
            <a:stretch/>
          </p:blipFill>
          <p:spPr>
            <a:xfrm>
              <a:off x="1280880" y="2702880"/>
              <a:ext cx="629640" cy="629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7" name="TextBox 42"/>
            <p:cNvSpPr/>
            <p:nvPr/>
          </p:nvSpPr>
          <p:spPr>
            <a:xfrm>
              <a:off x="329760" y="5686920"/>
              <a:ext cx="2532240" cy="521766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ru-RU" sz="2800" b="0" strike="noStrike" spc="-1" dirty="0" smtClean="0">
                  <a:solidFill>
                    <a:schemeClr val="lt1"/>
                  </a:solidFill>
                  <a:latin typeface="Montserrat Black"/>
                </a:rPr>
                <a:t>8</a:t>
              </a:r>
              <a:endParaRPr lang="uk-UA" sz="28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58" name="Групувати 44"/>
          <p:cNvGrpSpPr/>
          <p:nvPr/>
        </p:nvGrpSpPr>
        <p:grpSpPr>
          <a:xfrm>
            <a:off x="3325680" y="2497680"/>
            <a:ext cx="2537280" cy="4141893"/>
            <a:chOff x="3325680" y="2497680"/>
            <a:chExt cx="2537280" cy="4141893"/>
          </a:xfrm>
        </p:grpSpPr>
        <p:sp>
          <p:nvSpPr>
            <p:cNvPr id="59" name="Овал 45"/>
            <p:cNvSpPr/>
            <p:nvPr/>
          </p:nvSpPr>
          <p:spPr>
            <a:xfrm>
              <a:off x="4071600" y="2497680"/>
              <a:ext cx="1040040" cy="1040040"/>
            </a:xfrm>
            <a:prstGeom prst="ellipse">
              <a:avLst/>
            </a:prstGeom>
            <a:solidFill>
              <a:srgbClr val="18294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Calibri"/>
              </a:endParaRPr>
            </a:p>
          </p:txBody>
        </p:sp>
        <p:grpSp>
          <p:nvGrpSpPr>
            <p:cNvPr id="60" name="Групувати 46"/>
            <p:cNvGrpSpPr/>
            <p:nvPr/>
          </p:nvGrpSpPr>
          <p:grpSpPr>
            <a:xfrm>
              <a:off x="3335760" y="3017880"/>
              <a:ext cx="2522160" cy="3235680"/>
              <a:chOff x="3335760" y="3017880"/>
              <a:chExt cx="2522160" cy="3235680"/>
            </a:xfrm>
          </p:grpSpPr>
          <p:sp>
            <p:nvSpPr>
              <p:cNvPr id="61" name="Прямокутник: округлені кути 52"/>
              <p:cNvSpPr/>
              <p:nvPr/>
            </p:nvSpPr>
            <p:spPr>
              <a:xfrm>
                <a:off x="3335760" y="3017880"/>
                <a:ext cx="2522160" cy="3235680"/>
              </a:xfrm>
              <a:prstGeom prst="roundRect">
                <a:avLst>
                  <a:gd name="adj" fmla="val 6489"/>
                </a:avLst>
              </a:prstGeom>
              <a:noFill/>
              <a:ln w="25400">
                <a:solidFill>
                  <a:srgbClr val="182947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chemeClr val="lt1"/>
                  </a:solidFill>
                  <a:latin typeface="Calibri"/>
                </a:endParaRPr>
              </a:p>
            </p:txBody>
          </p:sp>
          <p:grpSp>
            <p:nvGrpSpPr>
              <p:cNvPr id="62" name="Групувати 53"/>
              <p:cNvGrpSpPr/>
              <p:nvPr/>
            </p:nvGrpSpPr>
            <p:grpSpPr>
              <a:xfrm>
                <a:off x="3335760" y="5633640"/>
                <a:ext cx="2522160" cy="619920"/>
                <a:chOff x="3335760" y="5633640"/>
                <a:chExt cx="2522160" cy="619920"/>
              </a:xfrm>
            </p:grpSpPr>
            <p:sp>
              <p:nvSpPr>
                <p:cNvPr id="63" name="Прямокутник: округлені кути 54"/>
                <p:cNvSpPr/>
                <p:nvPr/>
              </p:nvSpPr>
              <p:spPr>
                <a:xfrm>
                  <a:off x="3335760" y="5785560"/>
                  <a:ext cx="2522160" cy="468000"/>
                </a:xfrm>
                <a:prstGeom prst="roundRect">
                  <a:avLst>
                    <a:gd name="adj" fmla="val 34684"/>
                  </a:avLst>
                </a:prstGeom>
                <a:solidFill>
                  <a:srgbClr val="182947"/>
                </a:solidFill>
                <a:ln w="25400">
                  <a:solidFill>
                    <a:srgbClr val="182947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396000" tIns="45000" rIns="90000" bIns="45000" anchor="ctr">
                  <a:noAutofit/>
                </a:bodyPr>
                <a:lstStyle/>
                <a:p>
                  <a:pPr algn="ctr" defTabSz="914400">
                    <a:lnSpc>
                      <a:spcPct val="100000"/>
                    </a:lnSpc>
                  </a:pPr>
                  <a:endParaRPr lang="uk-UA" sz="1800" b="0" strike="noStrike" spc="-1">
                    <a:solidFill>
                      <a:schemeClr val="lt1"/>
                    </a:solidFill>
                    <a:latin typeface="Calibri"/>
                  </a:endParaRPr>
                </a:p>
              </p:txBody>
            </p:sp>
            <p:sp>
              <p:nvSpPr>
                <p:cNvPr id="64" name="Прямокутник 55"/>
                <p:cNvSpPr/>
                <p:nvPr/>
              </p:nvSpPr>
              <p:spPr>
                <a:xfrm>
                  <a:off x="3335760" y="5633640"/>
                  <a:ext cx="2522160" cy="385920"/>
                </a:xfrm>
                <a:prstGeom prst="rect">
                  <a:avLst/>
                </a:prstGeom>
                <a:solidFill>
                  <a:srgbClr val="18294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tIns="45000" rIns="90000" bIns="45000" anchor="ctr">
                  <a:noAutofit/>
                </a:bodyPr>
                <a:lstStyle/>
                <a:p>
                  <a:pPr algn="ctr" defTabSz="914400">
                    <a:lnSpc>
                      <a:spcPct val="100000"/>
                    </a:lnSpc>
                  </a:pPr>
                  <a:endParaRPr lang="uk-UA" sz="1800" b="0" strike="noStrike" spc="-1">
                    <a:solidFill>
                      <a:schemeClr val="lt1"/>
                    </a:solidFill>
                    <a:latin typeface="Calibri"/>
                  </a:endParaRPr>
                </a:p>
              </p:txBody>
            </p:sp>
          </p:grpSp>
        </p:grpSp>
        <p:grpSp>
          <p:nvGrpSpPr>
            <p:cNvPr id="65" name="Групувати 47"/>
            <p:cNvGrpSpPr/>
            <p:nvPr/>
          </p:nvGrpSpPr>
          <p:grpSpPr>
            <a:xfrm>
              <a:off x="3330720" y="4035960"/>
              <a:ext cx="2532240" cy="830520"/>
              <a:chOff x="3330720" y="4035960"/>
              <a:chExt cx="2532240" cy="830520"/>
            </a:xfrm>
          </p:grpSpPr>
          <p:sp>
            <p:nvSpPr>
              <p:cNvPr id="66" name="TextBox 50"/>
              <p:cNvSpPr/>
              <p:nvPr/>
            </p:nvSpPr>
            <p:spPr>
              <a:xfrm>
                <a:off x="3330720" y="4035960"/>
                <a:ext cx="2532240" cy="303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numCol="1" spcCol="0" anchor="t">
                <a:sp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r>
                  <a:rPr lang="ru-RU" sz="1400" b="0" strike="noStrike" spc="-1">
                    <a:solidFill>
                      <a:schemeClr val="dk1"/>
                    </a:solidFill>
                    <a:latin typeface="Montserrat Black"/>
                  </a:rPr>
                  <a:t>НАСЕЛЕННЯ</a:t>
                </a:r>
                <a:endParaRPr lang="uk-UA" sz="14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7" name="TextBox 51"/>
              <p:cNvSpPr/>
              <p:nvPr/>
            </p:nvSpPr>
            <p:spPr>
              <a:xfrm>
                <a:off x="3330720" y="4411080"/>
                <a:ext cx="2532240" cy="45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numCol="1" spcCol="0" anchor="t">
                <a:sp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r>
                  <a:rPr lang="uk-UA" sz="1200" b="0" strike="noStrike" spc="-1">
                    <a:solidFill>
                      <a:schemeClr val="dk1"/>
                    </a:solidFill>
                    <a:latin typeface="Montserrat Medium"/>
                  </a:rPr>
                  <a:t>загальна чисельність населення, що проживає на території громади</a:t>
                </a:r>
                <a:endParaRPr lang="uk-UA" sz="12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pic>
          <p:nvPicPr>
            <p:cNvPr id="68" name="Рисунок 48"/>
            <p:cNvPicPr/>
            <p:nvPr/>
          </p:nvPicPr>
          <p:blipFill>
            <a:blip r:embed="rId4"/>
            <a:stretch/>
          </p:blipFill>
          <p:spPr>
            <a:xfrm>
              <a:off x="4276800" y="2702880"/>
              <a:ext cx="629640" cy="629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9" name="TextBox 49"/>
            <p:cNvSpPr/>
            <p:nvPr/>
          </p:nvSpPr>
          <p:spPr>
            <a:xfrm>
              <a:off x="3325680" y="5686920"/>
              <a:ext cx="2532240" cy="952653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2800" b="0" strike="noStrike" spc="-1" dirty="0" smtClean="0">
                  <a:solidFill>
                    <a:schemeClr val="lt1"/>
                  </a:solidFill>
                  <a:latin typeface="Montserrat Black"/>
                </a:rPr>
                <a:t>4897</a:t>
              </a:r>
            </a:p>
            <a:p>
              <a:pPr algn="ctr" defTabSz="914400">
                <a:lnSpc>
                  <a:spcPct val="100000"/>
                </a:lnSpc>
              </a:pPr>
              <a:endParaRPr lang="uk-UA" sz="28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70" name="Групувати 56"/>
          <p:cNvGrpSpPr/>
          <p:nvPr/>
        </p:nvGrpSpPr>
        <p:grpSpPr>
          <a:xfrm>
            <a:off x="6321600" y="2497680"/>
            <a:ext cx="2537280" cy="3755880"/>
            <a:chOff x="6321600" y="2497680"/>
            <a:chExt cx="2537280" cy="3755880"/>
          </a:xfrm>
        </p:grpSpPr>
        <p:sp>
          <p:nvSpPr>
            <p:cNvPr id="71" name="Овал 57"/>
            <p:cNvSpPr/>
            <p:nvPr/>
          </p:nvSpPr>
          <p:spPr>
            <a:xfrm>
              <a:off x="7067520" y="2497680"/>
              <a:ext cx="1040040" cy="1040040"/>
            </a:xfrm>
            <a:prstGeom prst="ellipse">
              <a:avLst/>
            </a:prstGeom>
            <a:solidFill>
              <a:srgbClr val="18294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Calibri"/>
              </a:endParaRPr>
            </a:p>
          </p:txBody>
        </p:sp>
        <p:grpSp>
          <p:nvGrpSpPr>
            <p:cNvPr id="72" name="Групувати 58"/>
            <p:cNvGrpSpPr/>
            <p:nvPr/>
          </p:nvGrpSpPr>
          <p:grpSpPr>
            <a:xfrm>
              <a:off x="6331680" y="3017880"/>
              <a:ext cx="2522160" cy="3235680"/>
              <a:chOff x="6331680" y="3017880"/>
              <a:chExt cx="2522160" cy="3235680"/>
            </a:xfrm>
          </p:grpSpPr>
          <p:sp>
            <p:nvSpPr>
              <p:cNvPr id="73" name="Прямокутник: округлені кути 64"/>
              <p:cNvSpPr/>
              <p:nvPr/>
            </p:nvSpPr>
            <p:spPr>
              <a:xfrm>
                <a:off x="6331680" y="3017880"/>
                <a:ext cx="2522160" cy="3235680"/>
              </a:xfrm>
              <a:prstGeom prst="roundRect">
                <a:avLst>
                  <a:gd name="adj" fmla="val 6489"/>
                </a:avLst>
              </a:prstGeom>
              <a:noFill/>
              <a:ln w="25400">
                <a:solidFill>
                  <a:srgbClr val="182947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chemeClr val="lt1"/>
                  </a:solidFill>
                  <a:latin typeface="Calibri"/>
                </a:endParaRPr>
              </a:p>
            </p:txBody>
          </p:sp>
          <p:grpSp>
            <p:nvGrpSpPr>
              <p:cNvPr id="74" name="Групувати 65"/>
              <p:cNvGrpSpPr/>
              <p:nvPr/>
            </p:nvGrpSpPr>
            <p:grpSpPr>
              <a:xfrm>
                <a:off x="6331680" y="5633640"/>
                <a:ext cx="2522160" cy="619920"/>
                <a:chOff x="6331680" y="5633640"/>
                <a:chExt cx="2522160" cy="619920"/>
              </a:xfrm>
            </p:grpSpPr>
            <p:sp>
              <p:nvSpPr>
                <p:cNvPr id="75" name="Прямокутник: округлені кути 66"/>
                <p:cNvSpPr/>
                <p:nvPr/>
              </p:nvSpPr>
              <p:spPr>
                <a:xfrm>
                  <a:off x="6331680" y="5785560"/>
                  <a:ext cx="2522160" cy="468000"/>
                </a:xfrm>
                <a:prstGeom prst="roundRect">
                  <a:avLst>
                    <a:gd name="adj" fmla="val 34684"/>
                  </a:avLst>
                </a:prstGeom>
                <a:solidFill>
                  <a:srgbClr val="182947"/>
                </a:solidFill>
                <a:ln w="25400">
                  <a:solidFill>
                    <a:srgbClr val="182947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396000" tIns="45000" rIns="90000" bIns="45000" anchor="ctr">
                  <a:noAutofit/>
                </a:bodyPr>
                <a:lstStyle/>
                <a:p>
                  <a:pPr algn="ctr" defTabSz="914400">
                    <a:lnSpc>
                      <a:spcPct val="100000"/>
                    </a:lnSpc>
                  </a:pPr>
                  <a:endParaRPr lang="uk-UA" sz="1800" b="0" strike="noStrike" spc="-1">
                    <a:solidFill>
                      <a:schemeClr val="lt1"/>
                    </a:solidFill>
                    <a:latin typeface="Calibri"/>
                  </a:endParaRPr>
                </a:p>
              </p:txBody>
            </p:sp>
            <p:sp>
              <p:nvSpPr>
                <p:cNvPr id="76" name="Прямокутник 67"/>
                <p:cNvSpPr/>
                <p:nvPr/>
              </p:nvSpPr>
              <p:spPr>
                <a:xfrm>
                  <a:off x="6331680" y="5633640"/>
                  <a:ext cx="2522160" cy="385920"/>
                </a:xfrm>
                <a:prstGeom prst="rect">
                  <a:avLst/>
                </a:prstGeom>
                <a:solidFill>
                  <a:srgbClr val="18294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tIns="45000" rIns="90000" bIns="45000" anchor="ctr">
                  <a:noAutofit/>
                </a:bodyPr>
                <a:lstStyle/>
                <a:p>
                  <a:pPr algn="ctr" defTabSz="914400">
                    <a:lnSpc>
                      <a:spcPct val="100000"/>
                    </a:lnSpc>
                  </a:pPr>
                  <a:endParaRPr lang="uk-UA" sz="1800" b="0" strike="noStrike" spc="-1">
                    <a:solidFill>
                      <a:schemeClr val="lt1"/>
                    </a:solidFill>
                    <a:latin typeface="Calibri"/>
                  </a:endParaRPr>
                </a:p>
              </p:txBody>
            </p:sp>
          </p:grpSp>
        </p:grpSp>
        <p:grpSp>
          <p:nvGrpSpPr>
            <p:cNvPr id="77" name="Групувати 59"/>
            <p:cNvGrpSpPr/>
            <p:nvPr/>
          </p:nvGrpSpPr>
          <p:grpSpPr>
            <a:xfrm>
              <a:off x="6326640" y="4035960"/>
              <a:ext cx="2532240" cy="1013400"/>
              <a:chOff x="6326640" y="4035960"/>
              <a:chExt cx="2532240" cy="1013400"/>
            </a:xfrm>
          </p:grpSpPr>
          <p:sp>
            <p:nvSpPr>
              <p:cNvPr id="78" name="TextBox 62"/>
              <p:cNvSpPr/>
              <p:nvPr/>
            </p:nvSpPr>
            <p:spPr>
              <a:xfrm>
                <a:off x="6326640" y="4035960"/>
                <a:ext cx="2532240" cy="303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numCol="1" spcCol="0" anchor="t">
                <a:sp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r>
                  <a:rPr lang="ru-RU" sz="1400" b="0" strike="noStrike" spc="-1">
                    <a:solidFill>
                      <a:schemeClr val="dk1"/>
                    </a:solidFill>
                    <a:latin typeface="Montserrat Black"/>
                  </a:rPr>
                  <a:t>ВПО</a:t>
                </a:r>
                <a:endParaRPr lang="uk-UA" sz="14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9" name="TextBox 63"/>
              <p:cNvSpPr/>
              <p:nvPr/>
            </p:nvSpPr>
            <p:spPr>
              <a:xfrm>
                <a:off x="6326640" y="4411080"/>
                <a:ext cx="2532240" cy="63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numCol="1" spcCol="0" anchor="t">
                <a:sp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r>
                  <a:rPr lang="uk-UA" sz="1200" b="0" strike="noStrike" spc="-1">
                    <a:solidFill>
                      <a:schemeClr val="dk1"/>
                    </a:solidFill>
                    <a:latin typeface="Montserrat Medium"/>
                  </a:rPr>
                  <a:t>загальна чисельність зареєстрованих внутрішньо переміщених осіб</a:t>
                </a:r>
                <a:endParaRPr lang="uk-UA" sz="12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pic>
          <p:nvPicPr>
            <p:cNvPr id="80" name="Рисунок 60"/>
            <p:cNvPicPr/>
            <p:nvPr/>
          </p:nvPicPr>
          <p:blipFill>
            <a:blip r:embed="rId5"/>
            <a:stretch/>
          </p:blipFill>
          <p:spPr>
            <a:xfrm>
              <a:off x="7272720" y="2702880"/>
              <a:ext cx="629640" cy="629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1" name="TextBox 61"/>
            <p:cNvSpPr/>
            <p:nvPr/>
          </p:nvSpPr>
          <p:spPr>
            <a:xfrm>
              <a:off x="6321600" y="5686920"/>
              <a:ext cx="2532240" cy="521766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2800" b="0" strike="noStrike" spc="-1" dirty="0" smtClean="0">
                  <a:solidFill>
                    <a:schemeClr val="lt1"/>
                  </a:solidFill>
                  <a:latin typeface="Montserrat Black"/>
                </a:rPr>
                <a:t>711</a:t>
              </a:r>
              <a:endParaRPr lang="uk-UA" sz="28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82" name="Групувати 68"/>
          <p:cNvGrpSpPr/>
          <p:nvPr/>
        </p:nvGrpSpPr>
        <p:grpSpPr>
          <a:xfrm>
            <a:off x="9317520" y="2497680"/>
            <a:ext cx="2537280" cy="3755880"/>
            <a:chOff x="9317520" y="2497680"/>
            <a:chExt cx="2537280" cy="3755880"/>
          </a:xfrm>
        </p:grpSpPr>
        <p:sp>
          <p:nvSpPr>
            <p:cNvPr id="83" name="Овал 69"/>
            <p:cNvSpPr/>
            <p:nvPr/>
          </p:nvSpPr>
          <p:spPr>
            <a:xfrm>
              <a:off x="10063440" y="2497680"/>
              <a:ext cx="1040040" cy="1040040"/>
            </a:xfrm>
            <a:prstGeom prst="ellipse">
              <a:avLst/>
            </a:prstGeom>
            <a:solidFill>
              <a:srgbClr val="18294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Calibri"/>
              </a:endParaRPr>
            </a:p>
          </p:txBody>
        </p:sp>
        <p:grpSp>
          <p:nvGrpSpPr>
            <p:cNvPr id="84" name="Групувати 70"/>
            <p:cNvGrpSpPr/>
            <p:nvPr/>
          </p:nvGrpSpPr>
          <p:grpSpPr>
            <a:xfrm>
              <a:off x="9327600" y="3017880"/>
              <a:ext cx="2522160" cy="3235680"/>
              <a:chOff x="9327600" y="3017880"/>
              <a:chExt cx="2522160" cy="3235680"/>
            </a:xfrm>
          </p:grpSpPr>
          <p:sp>
            <p:nvSpPr>
              <p:cNvPr id="85" name="Прямокутник: округлені кути 76"/>
              <p:cNvSpPr/>
              <p:nvPr/>
            </p:nvSpPr>
            <p:spPr>
              <a:xfrm>
                <a:off x="9327600" y="3017880"/>
                <a:ext cx="2522160" cy="3235680"/>
              </a:xfrm>
              <a:prstGeom prst="roundRect">
                <a:avLst>
                  <a:gd name="adj" fmla="val 6489"/>
                </a:avLst>
              </a:prstGeom>
              <a:noFill/>
              <a:ln w="25400">
                <a:solidFill>
                  <a:srgbClr val="182947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chemeClr val="lt1"/>
                  </a:solidFill>
                  <a:latin typeface="Calibri"/>
                </a:endParaRPr>
              </a:p>
            </p:txBody>
          </p:sp>
          <p:grpSp>
            <p:nvGrpSpPr>
              <p:cNvPr id="86" name="Групувати 77"/>
              <p:cNvGrpSpPr/>
              <p:nvPr/>
            </p:nvGrpSpPr>
            <p:grpSpPr>
              <a:xfrm>
                <a:off x="9327600" y="5633640"/>
                <a:ext cx="2522160" cy="619920"/>
                <a:chOff x="9327600" y="5633640"/>
                <a:chExt cx="2522160" cy="619920"/>
              </a:xfrm>
            </p:grpSpPr>
            <p:sp>
              <p:nvSpPr>
                <p:cNvPr id="87" name="Прямокутник: округлені кути 78"/>
                <p:cNvSpPr/>
                <p:nvPr/>
              </p:nvSpPr>
              <p:spPr>
                <a:xfrm>
                  <a:off x="9327600" y="5785560"/>
                  <a:ext cx="2522160" cy="468000"/>
                </a:xfrm>
                <a:prstGeom prst="roundRect">
                  <a:avLst>
                    <a:gd name="adj" fmla="val 34684"/>
                  </a:avLst>
                </a:prstGeom>
                <a:solidFill>
                  <a:srgbClr val="182947"/>
                </a:solidFill>
                <a:ln w="25400">
                  <a:solidFill>
                    <a:srgbClr val="182947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396000" tIns="45000" rIns="90000" bIns="45000" anchor="ctr">
                  <a:noAutofit/>
                </a:bodyPr>
                <a:lstStyle/>
                <a:p>
                  <a:pPr algn="ctr" defTabSz="914400">
                    <a:lnSpc>
                      <a:spcPct val="100000"/>
                    </a:lnSpc>
                  </a:pPr>
                  <a:endParaRPr lang="uk-UA" sz="1800" b="0" strike="noStrike" spc="-1">
                    <a:solidFill>
                      <a:schemeClr val="lt1"/>
                    </a:solidFill>
                    <a:latin typeface="Calibri"/>
                  </a:endParaRPr>
                </a:p>
              </p:txBody>
            </p:sp>
            <p:sp>
              <p:nvSpPr>
                <p:cNvPr id="88" name="Прямокутник 79"/>
                <p:cNvSpPr/>
                <p:nvPr/>
              </p:nvSpPr>
              <p:spPr>
                <a:xfrm>
                  <a:off x="9327600" y="5633640"/>
                  <a:ext cx="2522160" cy="385920"/>
                </a:xfrm>
                <a:prstGeom prst="rect">
                  <a:avLst/>
                </a:prstGeom>
                <a:solidFill>
                  <a:srgbClr val="18294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tIns="45000" rIns="90000" bIns="45000" anchor="ctr">
                  <a:noAutofit/>
                </a:bodyPr>
                <a:lstStyle/>
                <a:p>
                  <a:pPr algn="ctr" defTabSz="914400">
                    <a:lnSpc>
                      <a:spcPct val="100000"/>
                    </a:lnSpc>
                  </a:pPr>
                  <a:endParaRPr lang="uk-UA" sz="1800" b="0" strike="noStrike" spc="-1">
                    <a:solidFill>
                      <a:schemeClr val="lt1"/>
                    </a:solidFill>
                    <a:latin typeface="Calibri"/>
                  </a:endParaRPr>
                </a:p>
              </p:txBody>
            </p:sp>
          </p:grpSp>
        </p:grpSp>
        <p:grpSp>
          <p:nvGrpSpPr>
            <p:cNvPr id="89" name="Групувати 71"/>
            <p:cNvGrpSpPr/>
            <p:nvPr/>
          </p:nvGrpSpPr>
          <p:grpSpPr>
            <a:xfrm>
              <a:off x="9322560" y="4035960"/>
              <a:ext cx="2532240" cy="1013400"/>
              <a:chOff x="9322560" y="4035960"/>
              <a:chExt cx="2532240" cy="1013400"/>
            </a:xfrm>
          </p:grpSpPr>
          <p:sp>
            <p:nvSpPr>
              <p:cNvPr id="90" name="TextBox 74"/>
              <p:cNvSpPr/>
              <p:nvPr/>
            </p:nvSpPr>
            <p:spPr>
              <a:xfrm>
                <a:off x="9322560" y="4035960"/>
                <a:ext cx="2532240" cy="303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numCol="1" spcCol="0" anchor="t">
                <a:sp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r>
                  <a:rPr lang="ru-RU" sz="1400" b="0" strike="noStrike" spc="-1">
                    <a:solidFill>
                      <a:schemeClr val="dk1"/>
                    </a:solidFill>
                    <a:latin typeface="Montserrat Black"/>
                  </a:rPr>
                  <a:t>ПОГ</a:t>
                </a:r>
                <a:endParaRPr lang="uk-UA" sz="14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1" name="TextBox 75"/>
              <p:cNvSpPr/>
              <p:nvPr/>
            </p:nvSpPr>
            <p:spPr>
              <a:xfrm>
                <a:off x="9322560" y="4411080"/>
                <a:ext cx="2532240" cy="63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numCol="1" spcCol="0" anchor="t">
                <a:sp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r>
                  <a:rPr lang="uk-UA" sz="1200" b="0" strike="noStrike" spc="-1">
                    <a:solidFill>
                      <a:schemeClr val="dk1"/>
                    </a:solidFill>
                    <a:latin typeface="Montserrat Medium"/>
                  </a:rPr>
                  <a:t>кількість поліцейських офіцерів громади, які обслуговують територіальну громаду</a:t>
                </a:r>
                <a:endParaRPr lang="uk-UA" sz="12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pic>
          <p:nvPicPr>
            <p:cNvPr id="92" name="Рисунок 72"/>
            <p:cNvPicPr/>
            <p:nvPr/>
          </p:nvPicPr>
          <p:blipFill>
            <a:blip r:embed="rId6"/>
            <a:stretch/>
          </p:blipFill>
          <p:spPr>
            <a:xfrm>
              <a:off x="10268640" y="2702880"/>
              <a:ext cx="629640" cy="629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3" name="TextBox 73"/>
            <p:cNvSpPr/>
            <p:nvPr/>
          </p:nvSpPr>
          <p:spPr>
            <a:xfrm>
              <a:off x="9317520" y="5686920"/>
              <a:ext cx="2532240" cy="521766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ru-RU" sz="2800" b="0" strike="noStrike" spc="-1" dirty="0" smtClean="0">
                  <a:solidFill>
                    <a:schemeClr val="lt1"/>
                  </a:solidFill>
                  <a:latin typeface="Montserrat Black"/>
                </a:rPr>
                <a:t>1</a:t>
              </a:r>
              <a:endParaRPr lang="uk-UA" sz="28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Графіка 1"/>
          <p:cNvPicPr/>
          <p:nvPr/>
        </p:nvPicPr>
        <p:blipFill>
          <a:blip r:embed="rId2"/>
          <a:srcRect l="5704" r="5704" b="5880"/>
          <a:stretch/>
        </p:blipFill>
        <p:spPr>
          <a:xfrm>
            <a:off x="240" y="4380523"/>
            <a:ext cx="12191760" cy="2476800"/>
          </a:xfrm>
          <a:prstGeom prst="rect">
            <a:avLst/>
          </a:prstGeom>
          <a:ln w="0">
            <a:noFill/>
          </a:ln>
        </p:spPr>
      </p:pic>
      <p:cxnSp>
        <p:nvCxnSpPr>
          <p:cNvPr id="95" name="Пряма сполучна лінія 27"/>
          <p:cNvCxnSpPr/>
          <p:nvPr/>
        </p:nvCxnSpPr>
        <p:spPr>
          <a:xfrm flipV="1">
            <a:off x="903960" y="1309320"/>
            <a:ext cx="360" cy="5537160"/>
          </a:xfrm>
          <a:prstGeom prst="straightConnector1">
            <a:avLst/>
          </a:prstGeom>
          <a:ln w="25400">
            <a:solidFill>
              <a:srgbClr val="AFB6C9"/>
            </a:solidFill>
          </a:ln>
        </p:spPr>
      </p:cxnSp>
      <p:sp>
        <p:nvSpPr>
          <p:cNvPr id="96" name="TextBox 29"/>
          <p:cNvSpPr/>
          <p:nvPr/>
        </p:nvSpPr>
        <p:spPr>
          <a:xfrm>
            <a:off x="904320" y="1186560"/>
            <a:ext cx="253224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3600" b="0" strike="noStrike" spc="-1" dirty="0" smtClean="0">
                <a:solidFill>
                  <a:srgbClr val="182947"/>
                </a:solidFill>
                <a:latin typeface="Montserrat Black"/>
              </a:rPr>
              <a:t>165</a:t>
            </a:r>
            <a:endParaRPr lang="uk-UA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Box 30"/>
          <p:cNvSpPr/>
          <p:nvPr/>
        </p:nvSpPr>
        <p:spPr>
          <a:xfrm>
            <a:off x="904320" y="1771200"/>
            <a:ext cx="2736720" cy="30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1400" b="0" strike="noStrike" spc="-1">
                <a:solidFill>
                  <a:srgbClr val="182947"/>
                </a:solidFill>
                <a:latin typeface="Montserrat Medium"/>
              </a:rPr>
              <a:t>Опрацьовано викликів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98" name="Пряма сполучна лінія 40"/>
          <p:cNvCxnSpPr/>
          <p:nvPr/>
        </p:nvCxnSpPr>
        <p:spPr>
          <a:xfrm flipV="1">
            <a:off x="2582640" y="2638440"/>
            <a:ext cx="360" cy="4052160"/>
          </a:xfrm>
          <a:prstGeom prst="straightConnector1">
            <a:avLst/>
          </a:prstGeom>
          <a:ln w="25400">
            <a:solidFill>
              <a:srgbClr val="AFB6C9"/>
            </a:solidFill>
          </a:ln>
        </p:spPr>
      </p:cxnSp>
      <p:sp>
        <p:nvSpPr>
          <p:cNvPr id="99" name="TextBox 80"/>
          <p:cNvSpPr/>
          <p:nvPr/>
        </p:nvSpPr>
        <p:spPr>
          <a:xfrm>
            <a:off x="2582640" y="2515680"/>
            <a:ext cx="253224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3600" b="0" strike="noStrike" spc="-1" dirty="0" smtClean="0">
                <a:solidFill>
                  <a:srgbClr val="182947"/>
                </a:solidFill>
                <a:latin typeface="Montserrat Black"/>
              </a:rPr>
              <a:t>163</a:t>
            </a:r>
            <a:endParaRPr lang="uk-UA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TextBox 81"/>
          <p:cNvSpPr/>
          <p:nvPr/>
        </p:nvSpPr>
        <p:spPr>
          <a:xfrm>
            <a:off x="2582640" y="3100320"/>
            <a:ext cx="2774880" cy="30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1400" b="0" strike="noStrike" spc="-1">
                <a:solidFill>
                  <a:srgbClr val="182947"/>
                </a:solidFill>
                <a:latin typeface="Montserrat Medium"/>
              </a:rPr>
              <a:t>Розглянути матеріалів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01" name="Пряма сполучна лінія 87"/>
          <p:cNvCxnSpPr/>
          <p:nvPr/>
        </p:nvCxnSpPr>
        <p:spPr>
          <a:xfrm flipV="1">
            <a:off x="4566960" y="3967560"/>
            <a:ext cx="360" cy="2890800"/>
          </a:xfrm>
          <a:prstGeom prst="straightConnector1">
            <a:avLst/>
          </a:prstGeom>
          <a:ln w="25400">
            <a:solidFill>
              <a:srgbClr val="AFB6C9"/>
            </a:solidFill>
          </a:ln>
        </p:spPr>
      </p:cxnSp>
      <p:sp>
        <p:nvSpPr>
          <p:cNvPr id="102" name="TextBox 88"/>
          <p:cNvSpPr/>
          <p:nvPr/>
        </p:nvSpPr>
        <p:spPr>
          <a:xfrm>
            <a:off x="4566960" y="3844800"/>
            <a:ext cx="253224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3600" b="0" strike="noStrike" spc="-1" dirty="0" smtClean="0">
                <a:solidFill>
                  <a:srgbClr val="182947"/>
                </a:solidFill>
                <a:latin typeface="Montserrat Black"/>
              </a:rPr>
              <a:t>1</a:t>
            </a:r>
          </a:p>
        </p:txBody>
      </p:sp>
      <p:sp>
        <p:nvSpPr>
          <p:cNvPr id="103" name="TextBox 89"/>
          <p:cNvSpPr/>
          <p:nvPr/>
        </p:nvSpPr>
        <p:spPr>
          <a:xfrm>
            <a:off x="4566960" y="4429800"/>
            <a:ext cx="2979720" cy="30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1400" b="0" strike="noStrike" spc="-1">
                <a:solidFill>
                  <a:srgbClr val="182947"/>
                </a:solidFill>
                <a:latin typeface="Montserrat Medium"/>
              </a:rPr>
              <a:t>Здійснення супроводу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Google Shape;108;p2"/>
          <p:cNvSpPr/>
          <p:nvPr/>
        </p:nvSpPr>
        <p:spPr>
          <a:xfrm>
            <a:off x="333000" y="425160"/>
            <a:ext cx="1152540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400" b="0" strike="noStrike" spc="-1" dirty="0">
                <a:solidFill>
                  <a:srgbClr val="182947"/>
                </a:solidFill>
                <a:latin typeface="Montserrat Black"/>
                <a:ea typeface="Proxima Nova"/>
              </a:rPr>
              <a:t>Поліцейські послуги</a:t>
            </a:r>
            <a:endParaRPr lang="uk-UA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05" name="Пряма сполучна лінія 5"/>
          <p:cNvCxnSpPr/>
          <p:nvPr/>
        </p:nvCxnSpPr>
        <p:spPr>
          <a:xfrm flipV="1">
            <a:off x="8055720" y="2638440"/>
            <a:ext cx="360" cy="4052160"/>
          </a:xfrm>
          <a:prstGeom prst="straightConnector1">
            <a:avLst/>
          </a:prstGeom>
          <a:ln w="25400">
            <a:solidFill>
              <a:srgbClr val="AFB6C9"/>
            </a:solidFill>
          </a:ln>
        </p:spPr>
      </p:cxnSp>
      <p:sp>
        <p:nvSpPr>
          <p:cNvPr id="106" name="TextBox 6"/>
          <p:cNvSpPr/>
          <p:nvPr/>
        </p:nvSpPr>
        <p:spPr>
          <a:xfrm>
            <a:off x="8143920" y="2515680"/>
            <a:ext cx="24444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3600" b="0" strike="noStrike" spc="-1" dirty="0" smtClean="0">
                <a:solidFill>
                  <a:srgbClr val="182947"/>
                </a:solidFill>
                <a:latin typeface="Montserrat Black"/>
              </a:rPr>
              <a:t>1</a:t>
            </a:r>
            <a:endParaRPr lang="uk-UA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TextBox 7"/>
          <p:cNvSpPr/>
          <p:nvPr/>
        </p:nvSpPr>
        <p:spPr>
          <a:xfrm>
            <a:off x="8055720" y="3100320"/>
            <a:ext cx="330840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1400" b="0" strike="noStrike" spc="-1">
                <a:solidFill>
                  <a:srgbClr val="182947"/>
                </a:solidFill>
                <a:latin typeface="Montserrat Medium"/>
              </a:rPr>
              <a:t>Врятовано тварин та/або надано допомога тваринам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Графіка 12"/>
          <p:cNvPicPr/>
          <p:nvPr/>
        </p:nvPicPr>
        <p:blipFill>
          <a:blip r:embed="rId2"/>
          <a:srcRect l="19380" r="20276" b="15852"/>
          <a:stretch/>
        </p:blipFill>
        <p:spPr>
          <a:xfrm>
            <a:off x="0" y="1104480"/>
            <a:ext cx="12191760" cy="5753160"/>
          </a:xfrm>
          <a:prstGeom prst="rect">
            <a:avLst/>
          </a:prstGeom>
          <a:ln w="0">
            <a:noFill/>
          </a:ln>
        </p:spPr>
      </p:pic>
      <p:sp>
        <p:nvSpPr>
          <p:cNvPr id="109" name="Google Shape;108;p2"/>
          <p:cNvSpPr/>
          <p:nvPr/>
        </p:nvSpPr>
        <p:spPr>
          <a:xfrm>
            <a:off x="333000" y="425160"/>
            <a:ext cx="1152540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400" b="0" strike="noStrike" spc="-1">
                <a:solidFill>
                  <a:srgbClr val="182947"/>
                </a:solidFill>
                <a:latin typeface="Montserrat Black"/>
                <a:ea typeface="Proxima Nova"/>
              </a:rPr>
              <a:t>Військовий стан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TextBox 23"/>
          <p:cNvSpPr/>
          <p:nvPr/>
        </p:nvSpPr>
        <p:spPr>
          <a:xfrm>
            <a:off x="5343120" y="2937240"/>
            <a:ext cx="2532240" cy="7679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400" b="0" strike="noStrike" spc="-1" dirty="0" smtClean="0">
                <a:solidFill>
                  <a:schemeClr val="lt1"/>
                </a:solidFill>
                <a:latin typeface="Montserrat Black"/>
              </a:rPr>
              <a:t>178</a:t>
            </a:r>
            <a:endParaRPr lang="uk-UA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TextBox 24"/>
          <p:cNvSpPr/>
          <p:nvPr/>
        </p:nvSpPr>
        <p:spPr>
          <a:xfrm>
            <a:off x="5264280" y="3615120"/>
            <a:ext cx="269028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400" b="0" strike="noStrike" spc="-1">
                <a:solidFill>
                  <a:schemeClr val="lt1"/>
                </a:solidFill>
                <a:latin typeface="Montserrat Medium"/>
              </a:rPr>
              <a:t>доставлено </a:t>
            </a:r>
            <a:r>
              <a:rPr lang="uk-UA" sz="1400" b="0" strike="noStrike" spc="-1">
                <a:solidFill>
                  <a:schemeClr val="lt1"/>
                </a:solidFill>
                <a:latin typeface="Montserrat Medium"/>
              </a:rPr>
              <a:t>гуманітарну допомогу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TextBox 26"/>
          <p:cNvSpPr/>
          <p:nvPr/>
        </p:nvSpPr>
        <p:spPr>
          <a:xfrm>
            <a:off x="9132840" y="4148640"/>
            <a:ext cx="2532240" cy="7679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400" b="0" strike="noStrike" spc="-1" dirty="0" smtClean="0">
                <a:solidFill>
                  <a:schemeClr val="lt1"/>
                </a:solidFill>
                <a:latin typeface="Montserrat Black"/>
              </a:rPr>
              <a:t>17</a:t>
            </a:r>
            <a:endParaRPr lang="uk-UA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TextBox 28"/>
          <p:cNvSpPr/>
          <p:nvPr/>
        </p:nvSpPr>
        <p:spPr>
          <a:xfrm>
            <a:off x="9132840" y="4826520"/>
            <a:ext cx="253224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uk-UA" sz="1400" b="0" strike="noStrike" spc="-1">
                <a:solidFill>
                  <a:schemeClr val="lt1">
                    <a:lumMod val="85000"/>
                  </a:schemeClr>
                </a:solidFill>
                <a:latin typeface="Montserrat Medium"/>
              </a:rPr>
              <a:t>виявлено зброї та вибухонебезпечних предметів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TextBox 31"/>
          <p:cNvSpPr/>
          <p:nvPr/>
        </p:nvSpPr>
        <p:spPr>
          <a:xfrm>
            <a:off x="5343120" y="5191560"/>
            <a:ext cx="2532240" cy="7679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400" b="0" strike="noStrike" spc="-1" dirty="0">
                <a:solidFill>
                  <a:schemeClr val="lt1"/>
                </a:solidFill>
                <a:latin typeface="Montserrat Black"/>
              </a:rPr>
              <a:t>451</a:t>
            </a:r>
            <a:endParaRPr lang="uk-UA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TextBox 32"/>
          <p:cNvSpPr/>
          <p:nvPr/>
        </p:nvSpPr>
        <p:spPr>
          <a:xfrm>
            <a:off x="5069520" y="5869440"/>
            <a:ext cx="3079800" cy="30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uk-UA" sz="1400" b="0" strike="noStrike" spc="-1">
                <a:solidFill>
                  <a:schemeClr val="lt1">
                    <a:lumMod val="85000"/>
                  </a:schemeClr>
                </a:solidFill>
                <a:latin typeface="Montserrat Medium"/>
              </a:rPr>
              <a:t>перевірено</a:t>
            </a:r>
            <a:r>
              <a:rPr lang="ru-RU" sz="1400" b="0" strike="noStrike" spc="-1">
                <a:solidFill>
                  <a:schemeClr val="lt1">
                    <a:lumMod val="85000"/>
                  </a:schemeClr>
                </a:solidFill>
                <a:latin typeface="Montserrat Medium"/>
              </a:rPr>
              <a:t> ВПО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08;p2"/>
          <p:cNvSpPr/>
          <p:nvPr/>
        </p:nvSpPr>
        <p:spPr>
          <a:xfrm>
            <a:off x="333000" y="425160"/>
            <a:ext cx="1152540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400" b="0" strike="noStrike" spc="-1">
                <a:solidFill>
                  <a:srgbClr val="182947"/>
                </a:solidFill>
                <a:latin typeface="Montserrat Black"/>
                <a:ea typeface="Proxima Nova"/>
              </a:rPr>
              <a:t>Профілактична робота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7" name="Графіка 17"/>
          <p:cNvPicPr/>
          <p:nvPr/>
        </p:nvPicPr>
        <p:blipFill>
          <a:blip r:embed="rId2"/>
          <a:srcRect l="5704" r="5704" b="5880"/>
          <a:stretch/>
        </p:blipFill>
        <p:spPr>
          <a:xfrm>
            <a:off x="-1440" y="4380840"/>
            <a:ext cx="12191760" cy="2476800"/>
          </a:xfrm>
          <a:prstGeom prst="rect">
            <a:avLst/>
          </a:prstGeom>
          <a:ln w="0">
            <a:noFill/>
          </a:ln>
        </p:spPr>
      </p:pic>
      <p:grpSp>
        <p:nvGrpSpPr>
          <p:cNvPr id="118" name="Групувати 2"/>
          <p:cNvGrpSpPr/>
          <p:nvPr/>
        </p:nvGrpSpPr>
        <p:grpSpPr>
          <a:xfrm>
            <a:off x="422640" y="1923840"/>
            <a:ext cx="3079800" cy="2160000"/>
            <a:chOff x="422640" y="1923840"/>
            <a:chExt cx="3079800" cy="2160000"/>
          </a:xfrm>
        </p:grpSpPr>
        <p:sp>
          <p:nvSpPr>
            <p:cNvPr id="119" name="TextBox 5"/>
            <p:cNvSpPr/>
            <p:nvPr/>
          </p:nvSpPr>
          <p:spPr>
            <a:xfrm>
              <a:off x="696240" y="3102840"/>
              <a:ext cx="2532240" cy="64487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3600" b="0" strike="noStrike" spc="-1" dirty="0" smtClean="0">
                  <a:solidFill>
                    <a:srgbClr val="182947"/>
                  </a:solidFill>
                  <a:latin typeface="Montserrat Black"/>
                </a:rPr>
                <a:t>19</a:t>
              </a:r>
            </a:p>
          </p:txBody>
        </p:sp>
        <p:sp>
          <p:nvSpPr>
            <p:cNvPr id="120" name="TextBox 6"/>
            <p:cNvSpPr/>
            <p:nvPr/>
          </p:nvSpPr>
          <p:spPr>
            <a:xfrm>
              <a:off x="422640" y="3780720"/>
              <a:ext cx="307980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Montserrat Medium"/>
                </a:rPr>
                <a:t>громадська безпека</a:t>
              </a:r>
              <a:endParaRPr lang="uk-UA" sz="14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21" name="Групувати 7"/>
            <p:cNvGrpSpPr/>
            <p:nvPr/>
          </p:nvGrpSpPr>
          <p:grpSpPr>
            <a:xfrm>
              <a:off x="1442160" y="1923840"/>
              <a:ext cx="1040040" cy="1040040"/>
              <a:chOff x="1442160" y="1923840"/>
              <a:chExt cx="1040040" cy="1040040"/>
            </a:xfrm>
          </p:grpSpPr>
          <p:sp>
            <p:nvSpPr>
              <p:cNvPr id="122" name="Овал 8"/>
              <p:cNvSpPr/>
              <p:nvPr/>
            </p:nvSpPr>
            <p:spPr>
              <a:xfrm>
                <a:off x="1442160" y="1923840"/>
                <a:ext cx="104004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chemeClr val="lt1"/>
                  </a:solidFill>
                  <a:latin typeface="Calibri"/>
                </a:endParaRPr>
              </a:p>
            </p:txBody>
          </p:sp>
          <p:pic>
            <p:nvPicPr>
              <p:cNvPr id="123" name="Рисунок 9"/>
              <p:cNvPicPr/>
              <p:nvPr/>
            </p:nvPicPr>
            <p:blipFill>
              <a:blip r:embed="rId3"/>
              <a:stretch/>
            </p:blipFill>
            <p:spPr>
              <a:xfrm>
                <a:off x="1647720" y="2129040"/>
                <a:ext cx="629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grpSp>
        <p:nvGrpSpPr>
          <p:cNvPr id="124" name="Групувати 10"/>
          <p:cNvGrpSpPr/>
          <p:nvPr/>
        </p:nvGrpSpPr>
        <p:grpSpPr>
          <a:xfrm>
            <a:off x="8689320" y="1923840"/>
            <a:ext cx="3079800" cy="2160000"/>
            <a:chOff x="8689320" y="1923840"/>
            <a:chExt cx="3079800" cy="2160000"/>
          </a:xfrm>
        </p:grpSpPr>
        <p:sp>
          <p:nvSpPr>
            <p:cNvPr id="125" name="TextBox 11"/>
            <p:cNvSpPr/>
            <p:nvPr/>
          </p:nvSpPr>
          <p:spPr>
            <a:xfrm>
              <a:off x="8962920" y="3102840"/>
              <a:ext cx="253224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ru-RU" sz="4000" b="0" strike="noStrike" spc="-1" dirty="0" smtClean="0">
                  <a:solidFill>
                    <a:srgbClr val="182947"/>
                  </a:solidFill>
                  <a:latin typeface="Montserrat Black"/>
                </a:rPr>
                <a:t>8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6" name="TextBox 12"/>
            <p:cNvSpPr/>
            <p:nvPr/>
          </p:nvSpPr>
          <p:spPr>
            <a:xfrm>
              <a:off x="8689320" y="3780720"/>
              <a:ext cx="307980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chemeClr val="dk1">
                      <a:lumMod val="85000"/>
                      <a:lumOff val="15000"/>
                    </a:schemeClr>
                  </a:solidFill>
                  <a:latin typeface="Montserrat Medium"/>
                </a:rPr>
                <a:t>благоустрій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27" name="Групувати 13"/>
            <p:cNvGrpSpPr/>
            <p:nvPr/>
          </p:nvGrpSpPr>
          <p:grpSpPr>
            <a:xfrm>
              <a:off x="9709200" y="1923840"/>
              <a:ext cx="1040040" cy="1040040"/>
              <a:chOff x="9709200" y="1923840"/>
              <a:chExt cx="1040040" cy="1040040"/>
            </a:xfrm>
          </p:grpSpPr>
          <p:sp>
            <p:nvSpPr>
              <p:cNvPr id="128" name="Овал 14"/>
              <p:cNvSpPr/>
              <p:nvPr/>
            </p:nvSpPr>
            <p:spPr>
              <a:xfrm>
                <a:off x="9709200" y="1923840"/>
                <a:ext cx="104004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chemeClr val="lt1"/>
                  </a:solidFill>
                  <a:latin typeface="Calibri"/>
                </a:endParaRPr>
              </a:p>
            </p:txBody>
          </p:sp>
          <p:pic>
            <p:nvPicPr>
              <p:cNvPr id="129" name="Рисунок 15"/>
              <p:cNvPicPr/>
              <p:nvPr/>
            </p:nvPicPr>
            <p:blipFill>
              <a:blip r:embed="rId4"/>
              <a:stretch/>
            </p:blipFill>
            <p:spPr>
              <a:xfrm>
                <a:off x="9914400" y="2129040"/>
                <a:ext cx="629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grpSp>
        <p:nvGrpSpPr>
          <p:cNvPr id="130" name="Групувати 16"/>
          <p:cNvGrpSpPr/>
          <p:nvPr/>
        </p:nvGrpSpPr>
        <p:grpSpPr>
          <a:xfrm>
            <a:off x="4555800" y="1923840"/>
            <a:ext cx="3079800" cy="2160000"/>
            <a:chOff x="4555800" y="1923840"/>
            <a:chExt cx="3079800" cy="2160000"/>
          </a:xfrm>
        </p:grpSpPr>
        <p:sp>
          <p:nvSpPr>
            <p:cNvPr id="131" name="TextBox 18"/>
            <p:cNvSpPr/>
            <p:nvPr/>
          </p:nvSpPr>
          <p:spPr>
            <a:xfrm>
              <a:off x="4829760" y="3102840"/>
              <a:ext cx="253224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ru-RU" sz="4000" b="0" strike="noStrike" spc="-1" dirty="0" smtClean="0">
                  <a:solidFill>
                    <a:srgbClr val="182947"/>
                  </a:solidFill>
                  <a:latin typeface="Montserrat Black"/>
                </a:rPr>
                <a:t>11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2" name="TextBox 19"/>
            <p:cNvSpPr/>
            <p:nvPr/>
          </p:nvSpPr>
          <p:spPr>
            <a:xfrm>
              <a:off x="4555800" y="3780720"/>
              <a:ext cx="307980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chemeClr val="dk1">
                      <a:lumMod val="85000"/>
                      <a:lumOff val="15000"/>
                    </a:schemeClr>
                  </a:solidFill>
                  <a:latin typeface="Montserrat Medium"/>
                </a:rPr>
                <a:t>дозвільна</a:t>
              </a:r>
              <a:r>
                <a:rPr lang="ru-RU" sz="1400" b="0" strike="noStrike" spc="-1">
                  <a:solidFill>
                    <a:schemeClr val="dk1">
                      <a:lumMod val="85000"/>
                      <a:lumOff val="15000"/>
                    </a:schemeClr>
                  </a:solidFill>
                  <a:latin typeface="Montserrat Medium"/>
                </a:rPr>
                <a:t> система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33" name="Групувати 20"/>
            <p:cNvGrpSpPr/>
            <p:nvPr/>
          </p:nvGrpSpPr>
          <p:grpSpPr>
            <a:xfrm>
              <a:off x="5575680" y="1923840"/>
              <a:ext cx="1040040" cy="1040040"/>
              <a:chOff x="5575680" y="1923840"/>
              <a:chExt cx="1040040" cy="1040040"/>
            </a:xfrm>
          </p:grpSpPr>
          <p:sp>
            <p:nvSpPr>
              <p:cNvPr id="134" name="Овал 21"/>
              <p:cNvSpPr/>
              <p:nvPr/>
            </p:nvSpPr>
            <p:spPr>
              <a:xfrm>
                <a:off x="5575680" y="1923840"/>
                <a:ext cx="104004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chemeClr val="lt1"/>
                  </a:solidFill>
                  <a:latin typeface="Calibri"/>
                </a:endParaRPr>
              </a:p>
            </p:txBody>
          </p:sp>
          <p:pic>
            <p:nvPicPr>
              <p:cNvPr id="135" name="Рисунок 22"/>
              <p:cNvPicPr/>
              <p:nvPr/>
            </p:nvPicPr>
            <p:blipFill>
              <a:blip r:embed="rId5"/>
              <a:stretch/>
            </p:blipFill>
            <p:spPr>
              <a:xfrm>
                <a:off x="5780880" y="2129040"/>
                <a:ext cx="629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cxnSp>
        <p:nvCxnSpPr>
          <p:cNvPr id="136" name="Пряма сполучна лінія 23"/>
          <p:cNvCxnSpPr/>
          <p:nvPr/>
        </p:nvCxnSpPr>
        <p:spPr>
          <a:xfrm>
            <a:off x="4029120" y="1993320"/>
            <a:ext cx="360" cy="2025360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  <p:cxnSp>
        <p:nvCxnSpPr>
          <p:cNvPr id="137" name="Пряма сполучна лінія 24"/>
          <p:cNvCxnSpPr/>
          <p:nvPr/>
        </p:nvCxnSpPr>
        <p:spPr>
          <a:xfrm>
            <a:off x="8162640" y="1993320"/>
            <a:ext cx="360" cy="2025360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Графіка 1"/>
          <p:cNvPicPr/>
          <p:nvPr/>
        </p:nvPicPr>
        <p:blipFill>
          <a:blip r:embed="rId2"/>
          <a:srcRect l="5704" r="5704" b="5880"/>
          <a:stretch/>
        </p:blipFill>
        <p:spPr>
          <a:xfrm>
            <a:off x="0" y="4380840"/>
            <a:ext cx="12191760" cy="2476800"/>
          </a:xfrm>
          <a:prstGeom prst="rect">
            <a:avLst/>
          </a:prstGeom>
          <a:ln w="0">
            <a:noFill/>
          </a:ln>
        </p:spPr>
      </p:pic>
      <p:cxnSp>
        <p:nvCxnSpPr>
          <p:cNvPr id="139" name="Пряма сполучна лінія 27"/>
          <p:cNvCxnSpPr/>
          <p:nvPr/>
        </p:nvCxnSpPr>
        <p:spPr>
          <a:xfrm flipV="1">
            <a:off x="478800" y="1309320"/>
            <a:ext cx="360" cy="5537160"/>
          </a:xfrm>
          <a:prstGeom prst="straightConnector1">
            <a:avLst/>
          </a:prstGeom>
          <a:ln w="25400">
            <a:solidFill>
              <a:srgbClr val="AFB6C9"/>
            </a:solidFill>
          </a:ln>
        </p:spPr>
      </p:cxnSp>
      <p:sp>
        <p:nvSpPr>
          <p:cNvPr id="140" name="TextBox 29"/>
          <p:cNvSpPr/>
          <p:nvPr/>
        </p:nvSpPr>
        <p:spPr>
          <a:xfrm>
            <a:off x="583920" y="1186560"/>
            <a:ext cx="253224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uk-UA" sz="3600" spc="-1" dirty="0" smtClean="0">
                <a:solidFill>
                  <a:srgbClr val="182947"/>
                </a:solidFill>
                <a:latin typeface="Montserrat Black"/>
              </a:rPr>
              <a:t>21</a:t>
            </a:r>
            <a:endParaRPr lang="uk-UA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TextBox 30"/>
          <p:cNvSpPr/>
          <p:nvPr/>
        </p:nvSpPr>
        <p:spPr>
          <a:xfrm>
            <a:off x="583920" y="1771200"/>
            <a:ext cx="273672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400" b="0" strike="noStrike" spc="-1">
                <a:solidFill>
                  <a:srgbClr val="182947"/>
                </a:solidFill>
                <a:latin typeface="Montserrat Medium"/>
              </a:rPr>
              <a:t>Кількість </a:t>
            </a:r>
            <a:r>
              <a:rPr lang="uk-UA" sz="1400" b="0" strike="noStrike" spc="-1">
                <a:solidFill>
                  <a:srgbClr val="182947"/>
                </a:solidFill>
                <a:latin typeface="Montserrat Medium"/>
              </a:rPr>
              <a:t>кривдників, що перебувають на обліку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42" name="Пряма сполучна лінія 40"/>
          <p:cNvCxnSpPr/>
          <p:nvPr/>
        </p:nvCxnSpPr>
        <p:spPr>
          <a:xfrm flipV="1">
            <a:off x="1803240" y="2373480"/>
            <a:ext cx="360" cy="4135320"/>
          </a:xfrm>
          <a:prstGeom prst="straightConnector1">
            <a:avLst/>
          </a:prstGeom>
          <a:ln w="25400">
            <a:solidFill>
              <a:srgbClr val="AFB6C9"/>
            </a:solidFill>
          </a:ln>
        </p:spPr>
      </p:cxnSp>
      <p:sp>
        <p:nvSpPr>
          <p:cNvPr id="143" name="TextBox 80"/>
          <p:cNvSpPr/>
          <p:nvPr/>
        </p:nvSpPr>
        <p:spPr>
          <a:xfrm>
            <a:off x="1884240" y="2250360"/>
            <a:ext cx="253224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uk-UA" sz="3600" b="0" strike="noStrike" spc="-1" dirty="0" smtClean="0">
                <a:solidFill>
                  <a:srgbClr val="182947"/>
                </a:solidFill>
                <a:latin typeface="Montserrat Black"/>
              </a:rPr>
              <a:t>8</a:t>
            </a:r>
            <a:endParaRPr lang="uk-UA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TextBox 81"/>
          <p:cNvSpPr/>
          <p:nvPr/>
        </p:nvSpPr>
        <p:spPr>
          <a:xfrm>
            <a:off x="1884240" y="2835360"/>
            <a:ext cx="277488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400" b="0" strike="noStrike" spc="-1">
                <a:solidFill>
                  <a:srgbClr val="182947"/>
                </a:solidFill>
                <a:latin typeface="Montserrat Medium"/>
              </a:rPr>
              <a:t>Кількість </a:t>
            </a:r>
            <a:r>
              <a:rPr lang="uk-UA" sz="1400" b="0" strike="noStrike" spc="-1">
                <a:solidFill>
                  <a:srgbClr val="182947"/>
                </a:solidFill>
                <a:latin typeface="Montserrat Medium"/>
              </a:rPr>
              <a:t>кривдників яких взято на облік у 2025 році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45" name="Пряма сполучна лінія 87"/>
          <p:cNvCxnSpPr/>
          <p:nvPr/>
        </p:nvCxnSpPr>
        <p:spPr>
          <a:xfrm flipV="1">
            <a:off x="2797200" y="3575520"/>
            <a:ext cx="360" cy="2890440"/>
          </a:xfrm>
          <a:prstGeom prst="straightConnector1">
            <a:avLst/>
          </a:prstGeom>
          <a:ln w="25400">
            <a:solidFill>
              <a:srgbClr val="AFB6C9"/>
            </a:solidFill>
          </a:ln>
        </p:spPr>
      </p:cxnSp>
      <p:sp>
        <p:nvSpPr>
          <p:cNvPr id="146" name="TextBox 88"/>
          <p:cNvSpPr/>
          <p:nvPr/>
        </p:nvSpPr>
        <p:spPr>
          <a:xfrm>
            <a:off x="2902320" y="3452760"/>
            <a:ext cx="253224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uk-UA" sz="3600" b="0" strike="noStrike" spc="-1" dirty="0" smtClean="0">
                <a:solidFill>
                  <a:srgbClr val="182947"/>
                </a:solidFill>
                <a:latin typeface="Montserrat Black"/>
              </a:rPr>
              <a:t>9</a:t>
            </a:r>
            <a:endParaRPr lang="uk-UA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TextBox 89"/>
          <p:cNvSpPr/>
          <p:nvPr/>
        </p:nvSpPr>
        <p:spPr>
          <a:xfrm>
            <a:off x="2902320" y="4037400"/>
            <a:ext cx="2484000" cy="73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uk-UA" sz="1400" b="0" strike="noStrike" spc="-1">
                <a:solidFill>
                  <a:srgbClr val="182947"/>
                </a:solidFill>
                <a:latin typeface="Montserrat Medium"/>
              </a:rPr>
              <a:t>Винесено термінових заборонних приписів стосовно кривдників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48" name="Пряма сполучна лінія 90"/>
          <p:cNvCxnSpPr/>
          <p:nvPr/>
        </p:nvCxnSpPr>
        <p:spPr>
          <a:xfrm flipV="1">
            <a:off x="5431320" y="1186200"/>
            <a:ext cx="360" cy="5315040"/>
          </a:xfrm>
          <a:prstGeom prst="straightConnector1">
            <a:avLst/>
          </a:prstGeom>
          <a:ln w="25400">
            <a:solidFill>
              <a:srgbClr val="AFB6C9"/>
            </a:solidFill>
          </a:ln>
        </p:spPr>
      </p:cxnSp>
      <p:grpSp>
        <p:nvGrpSpPr>
          <p:cNvPr id="149" name="Групувати 3"/>
          <p:cNvGrpSpPr/>
          <p:nvPr/>
        </p:nvGrpSpPr>
        <p:grpSpPr>
          <a:xfrm>
            <a:off x="5618880" y="1028160"/>
            <a:ext cx="5276880" cy="1081800"/>
            <a:chOff x="5618880" y="1028160"/>
            <a:chExt cx="5276880" cy="1081800"/>
          </a:xfrm>
        </p:grpSpPr>
        <p:sp>
          <p:nvSpPr>
            <p:cNvPr id="150" name="TextBox 91"/>
            <p:cNvSpPr/>
            <p:nvPr/>
          </p:nvSpPr>
          <p:spPr>
            <a:xfrm>
              <a:off x="5618880" y="1028160"/>
              <a:ext cx="2514600" cy="64487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defTabSz="914400">
                <a:lnSpc>
                  <a:spcPct val="100000"/>
                </a:lnSpc>
              </a:pPr>
              <a:r>
                <a:rPr lang="uk-UA" sz="3600" b="0" strike="noStrike" spc="-1" dirty="0" smtClean="0">
                  <a:solidFill>
                    <a:srgbClr val="182947"/>
                  </a:solidFill>
                  <a:latin typeface="Montserrat Black"/>
                </a:rPr>
                <a:t>8</a:t>
              </a:r>
              <a:endParaRPr lang="uk-UA" sz="36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1" name="TextBox 92"/>
            <p:cNvSpPr/>
            <p:nvPr/>
          </p:nvSpPr>
          <p:spPr>
            <a:xfrm>
              <a:off x="5618880" y="1593360"/>
              <a:ext cx="5276880" cy="51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defTabSz="914400">
                <a:lnSpc>
                  <a:spcPct val="100000"/>
                </a:lnSpc>
              </a:pPr>
              <a:r>
                <a:rPr lang="uk-UA" sz="1400" b="0" strike="noStrike" spc="-1" dirty="0">
                  <a:solidFill>
                    <a:srgbClr val="182947"/>
                  </a:solidFill>
                  <a:latin typeface="Montserrat Medium"/>
                </a:rPr>
                <a:t>Складено адміністративних протоколів за порушення ст. 173-2 КУпАП «Вчинення домашнього насильства»</a:t>
              </a:r>
              <a:endParaRPr lang="uk-UA" sz="14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152" name="Пряма сполучна лінія 97"/>
          <p:cNvCxnSpPr/>
          <p:nvPr/>
        </p:nvCxnSpPr>
        <p:spPr>
          <a:xfrm flipH="1">
            <a:off x="5658480" y="2373480"/>
            <a:ext cx="2032560" cy="360"/>
          </a:xfrm>
          <a:prstGeom prst="straightConnector1">
            <a:avLst/>
          </a:prstGeom>
          <a:ln w="25400" cap="rnd">
            <a:solidFill>
              <a:srgbClr val="182947"/>
            </a:solidFill>
            <a:prstDash val="sysDot"/>
          </a:ln>
        </p:spPr>
      </p:cxnSp>
      <p:grpSp>
        <p:nvGrpSpPr>
          <p:cNvPr id="153" name="Групувати 4"/>
          <p:cNvGrpSpPr/>
          <p:nvPr/>
        </p:nvGrpSpPr>
        <p:grpSpPr>
          <a:xfrm>
            <a:off x="5639400" y="2415240"/>
            <a:ext cx="2925000" cy="896723"/>
            <a:chOff x="5639400" y="2415240"/>
            <a:chExt cx="2925000" cy="896723"/>
          </a:xfrm>
        </p:grpSpPr>
        <p:sp>
          <p:nvSpPr>
            <p:cNvPr id="154" name="TextBox 105"/>
            <p:cNvSpPr/>
            <p:nvPr/>
          </p:nvSpPr>
          <p:spPr>
            <a:xfrm>
              <a:off x="5639400" y="2415240"/>
              <a:ext cx="2532240" cy="64487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defTabSz="914400">
                <a:lnSpc>
                  <a:spcPct val="100000"/>
                </a:lnSpc>
              </a:pPr>
              <a:endParaRPr lang="uk-UA" sz="36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5" name="TextBox 106"/>
            <p:cNvSpPr/>
            <p:nvPr/>
          </p:nvSpPr>
          <p:spPr>
            <a:xfrm>
              <a:off x="5639400" y="3005640"/>
              <a:ext cx="2925000" cy="306323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defTabSz="914400">
                <a:lnSpc>
                  <a:spcPct val="100000"/>
                </a:lnSpc>
              </a:pPr>
              <a:endParaRPr lang="uk-UA" sz="14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156" name="Пряма сполучна лінія 109"/>
          <p:cNvCxnSpPr/>
          <p:nvPr/>
        </p:nvCxnSpPr>
        <p:spPr>
          <a:xfrm flipV="1">
            <a:off x="8800920" y="2928960"/>
            <a:ext cx="360" cy="3929400"/>
          </a:xfrm>
          <a:prstGeom prst="straightConnector1">
            <a:avLst/>
          </a:prstGeom>
          <a:ln w="25400">
            <a:solidFill>
              <a:srgbClr val="AFB6C9"/>
            </a:solidFill>
          </a:ln>
        </p:spPr>
      </p:cxnSp>
      <p:sp>
        <p:nvSpPr>
          <p:cNvPr id="157" name="TextBox 110"/>
          <p:cNvSpPr/>
          <p:nvPr/>
        </p:nvSpPr>
        <p:spPr>
          <a:xfrm>
            <a:off x="8911080" y="2806200"/>
            <a:ext cx="253224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uk-UA" sz="3600" b="0" strike="noStrike" spc="-1" dirty="0" smtClean="0">
                <a:solidFill>
                  <a:srgbClr val="182947"/>
                </a:solidFill>
                <a:latin typeface="Montserrat Black"/>
              </a:rPr>
              <a:t>4</a:t>
            </a:r>
            <a:endParaRPr lang="uk-UA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TextBox 111"/>
          <p:cNvSpPr/>
          <p:nvPr/>
        </p:nvSpPr>
        <p:spPr>
          <a:xfrm>
            <a:off x="8911080" y="3391200"/>
            <a:ext cx="4066560" cy="30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uk-UA" sz="1400" b="0" strike="noStrike" spc="-1">
                <a:solidFill>
                  <a:srgbClr val="182947"/>
                </a:solidFill>
                <a:latin typeface="Montserrat Medium"/>
              </a:rPr>
              <a:t>Профілактичних заходів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59" name="Пряма сполучна лінія 112"/>
          <p:cNvCxnSpPr/>
          <p:nvPr/>
        </p:nvCxnSpPr>
        <p:spPr>
          <a:xfrm flipH="1">
            <a:off x="9027360" y="3787200"/>
            <a:ext cx="2032560" cy="360"/>
          </a:xfrm>
          <a:prstGeom prst="straightConnector1">
            <a:avLst/>
          </a:prstGeom>
          <a:ln w="25400" cap="rnd">
            <a:solidFill>
              <a:srgbClr val="182947"/>
            </a:solidFill>
            <a:prstDash val="sysDot"/>
          </a:ln>
        </p:spPr>
      </p:cxnSp>
      <p:sp>
        <p:nvSpPr>
          <p:cNvPr id="160" name="TextBox 113"/>
          <p:cNvSpPr/>
          <p:nvPr/>
        </p:nvSpPr>
        <p:spPr>
          <a:xfrm>
            <a:off x="9005760" y="3803400"/>
            <a:ext cx="253224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uk-UA" sz="3600" b="0" strike="noStrike" spc="-1" dirty="0" smtClean="0">
                <a:solidFill>
                  <a:srgbClr val="182947"/>
                </a:solidFill>
                <a:latin typeface="Montserrat Black"/>
              </a:rPr>
              <a:t>2</a:t>
            </a:r>
            <a:endParaRPr lang="uk-UA" sz="3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TextBox 114"/>
          <p:cNvSpPr/>
          <p:nvPr/>
        </p:nvSpPr>
        <p:spPr>
          <a:xfrm>
            <a:off x="9005760" y="4388400"/>
            <a:ext cx="3234240" cy="73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uk-UA" sz="1400" b="0" strike="noStrike" spc="-1">
                <a:solidFill>
                  <a:srgbClr val="182947"/>
                </a:solidFill>
                <a:latin typeface="Montserrat Medium"/>
              </a:rPr>
              <a:t>Виступи перед мешканцями громади на тему запобігання домашнього насильства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Google Shape;108;p2"/>
          <p:cNvSpPr/>
          <p:nvPr/>
        </p:nvSpPr>
        <p:spPr>
          <a:xfrm>
            <a:off x="333000" y="425160"/>
            <a:ext cx="1152540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400" b="0" strike="noStrike" spc="-1">
                <a:solidFill>
                  <a:srgbClr val="182947"/>
                </a:solidFill>
                <a:latin typeface="Montserrat Black"/>
                <a:ea typeface="Proxima Nova"/>
              </a:rPr>
              <a:t>Профілактична робота. </a:t>
            </a:r>
            <a:r>
              <a:rPr lang="uk-UA" sz="2400" b="0" strike="noStrike" spc="-1">
                <a:solidFill>
                  <a:srgbClr val="182947"/>
                </a:solidFill>
                <a:latin typeface="Montserrat SemiBold"/>
                <a:ea typeface="Proxima Nova"/>
              </a:rPr>
              <a:t>Протидія домашньому насильству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63" name="Групувати 4"/>
          <p:cNvGrpSpPr/>
          <p:nvPr/>
        </p:nvGrpSpPr>
        <p:grpSpPr>
          <a:xfrm>
            <a:off x="5657760" y="3638880"/>
            <a:ext cx="3094560" cy="802043"/>
            <a:chOff x="5657760" y="3638880"/>
            <a:chExt cx="3094560" cy="802043"/>
          </a:xfrm>
        </p:grpSpPr>
        <p:sp>
          <p:nvSpPr>
            <p:cNvPr id="164" name="TextBox 31"/>
            <p:cNvSpPr/>
            <p:nvPr/>
          </p:nvSpPr>
          <p:spPr>
            <a:xfrm>
              <a:off x="5657760" y="3638880"/>
              <a:ext cx="2679120" cy="64487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defTabSz="914400">
                <a:lnSpc>
                  <a:spcPct val="100000"/>
                </a:lnSpc>
              </a:pPr>
              <a:endParaRPr lang="uk-UA" sz="36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5" name="TextBox 32"/>
            <p:cNvSpPr/>
            <p:nvPr/>
          </p:nvSpPr>
          <p:spPr>
            <a:xfrm>
              <a:off x="5657760" y="4134600"/>
              <a:ext cx="3094560" cy="306323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defTabSz="914400">
                <a:lnSpc>
                  <a:spcPct val="100000"/>
                </a:lnSpc>
              </a:pPr>
              <a:endParaRPr lang="uk-UA" sz="14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Графіка 8"/>
          <p:cNvPicPr/>
          <p:nvPr/>
        </p:nvPicPr>
        <p:blipFill>
          <a:blip r:embed="rId2"/>
          <a:srcRect l="14734" r="19827" b="7121"/>
          <a:stretch/>
        </p:blipFill>
        <p:spPr>
          <a:xfrm>
            <a:off x="-22680" y="1254600"/>
            <a:ext cx="12191760" cy="5596560"/>
          </a:xfrm>
          <a:prstGeom prst="rect">
            <a:avLst/>
          </a:prstGeom>
          <a:ln w="0">
            <a:noFill/>
          </a:ln>
        </p:spPr>
      </p:pic>
      <p:grpSp>
        <p:nvGrpSpPr>
          <p:cNvPr id="168" name="Групувати 28"/>
          <p:cNvGrpSpPr/>
          <p:nvPr/>
        </p:nvGrpSpPr>
        <p:grpSpPr>
          <a:xfrm>
            <a:off x="333000" y="3974400"/>
            <a:ext cx="11525400" cy="299520"/>
            <a:chOff x="333000" y="3974400"/>
            <a:chExt cx="11525400" cy="299520"/>
          </a:xfrm>
        </p:grpSpPr>
        <p:sp>
          <p:nvSpPr>
            <p:cNvPr id="169" name="Прямокутник: округлені кути 1"/>
            <p:cNvSpPr/>
            <p:nvPr/>
          </p:nvSpPr>
          <p:spPr>
            <a:xfrm>
              <a:off x="333000" y="4024080"/>
              <a:ext cx="11525400" cy="212400"/>
            </a:xfrm>
            <a:prstGeom prst="roundRect">
              <a:avLst>
                <a:gd name="adj" fmla="val 50000"/>
              </a:avLst>
            </a:prstGeom>
            <a:solidFill>
              <a:srgbClr val="18294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0" name="Прямокутник 16"/>
            <p:cNvSpPr/>
            <p:nvPr/>
          </p:nvSpPr>
          <p:spPr>
            <a:xfrm>
              <a:off x="10875600" y="3974400"/>
              <a:ext cx="45360" cy="299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1" name="Прямокутник 17"/>
            <p:cNvSpPr/>
            <p:nvPr/>
          </p:nvSpPr>
          <p:spPr>
            <a:xfrm>
              <a:off x="9915120" y="3974400"/>
              <a:ext cx="45360" cy="299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2" name="Прямокутник 18"/>
            <p:cNvSpPr/>
            <p:nvPr/>
          </p:nvSpPr>
          <p:spPr>
            <a:xfrm>
              <a:off x="8954640" y="3974400"/>
              <a:ext cx="45360" cy="299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3" name="Прямокутник 19"/>
            <p:cNvSpPr/>
            <p:nvPr/>
          </p:nvSpPr>
          <p:spPr>
            <a:xfrm>
              <a:off x="7994160" y="3974400"/>
              <a:ext cx="45360" cy="299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4" name="Прямокутник 20"/>
            <p:cNvSpPr/>
            <p:nvPr/>
          </p:nvSpPr>
          <p:spPr>
            <a:xfrm>
              <a:off x="7033680" y="3974400"/>
              <a:ext cx="45360" cy="299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5" name="Прямокутник 21"/>
            <p:cNvSpPr/>
            <p:nvPr/>
          </p:nvSpPr>
          <p:spPr>
            <a:xfrm>
              <a:off x="6073200" y="3974400"/>
              <a:ext cx="45360" cy="299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6" name="Прямокутник 22"/>
            <p:cNvSpPr/>
            <p:nvPr/>
          </p:nvSpPr>
          <p:spPr>
            <a:xfrm>
              <a:off x="5112720" y="3974400"/>
              <a:ext cx="45360" cy="299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7" name="Прямокутник 23"/>
            <p:cNvSpPr/>
            <p:nvPr/>
          </p:nvSpPr>
          <p:spPr>
            <a:xfrm>
              <a:off x="4152240" y="3974400"/>
              <a:ext cx="45360" cy="299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8" name="Прямокутник 24"/>
            <p:cNvSpPr/>
            <p:nvPr/>
          </p:nvSpPr>
          <p:spPr>
            <a:xfrm>
              <a:off x="3191760" y="3974400"/>
              <a:ext cx="45360" cy="299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9" name="Прямокутник 25"/>
            <p:cNvSpPr/>
            <p:nvPr/>
          </p:nvSpPr>
          <p:spPr>
            <a:xfrm>
              <a:off x="2231280" y="3974400"/>
              <a:ext cx="45360" cy="299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0" name="Прямокутник 26"/>
            <p:cNvSpPr/>
            <p:nvPr/>
          </p:nvSpPr>
          <p:spPr>
            <a:xfrm>
              <a:off x="1270800" y="3974400"/>
              <a:ext cx="45360" cy="299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1" name="Google Shape;108;p2"/>
          <p:cNvSpPr/>
          <p:nvPr/>
        </p:nvSpPr>
        <p:spPr>
          <a:xfrm>
            <a:off x="333000" y="425160"/>
            <a:ext cx="11525400" cy="4616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uk-UA" sz="2400" b="0" strike="noStrike" spc="-1" dirty="0">
                <a:solidFill>
                  <a:srgbClr val="182947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</a:rPr>
              <a:t>Профілактична робота. Сфера громадської безпеки</a:t>
            </a:r>
            <a:endParaRPr lang="uk-UA" sz="24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2" name="Групувати 7"/>
          <p:cNvGrpSpPr/>
          <p:nvPr/>
        </p:nvGrpSpPr>
        <p:grpSpPr>
          <a:xfrm>
            <a:off x="277920" y="1805760"/>
            <a:ext cx="1251720" cy="2383920"/>
            <a:chOff x="277920" y="1805760"/>
            <a:chExt cx="1251720" cy="2383920"/>
          </a:xfrm>
        </p:grpSpPr>
        <p:cxnSp>
          <p:nvCxnSpPr>
            <p:cNvPr id="183" name="Пряма сполучна лінія 2"/>
            <p:cNvCxnSpPr/>
            <p:nvPr/>
          </p:nvCxnSpPr>
          <p:spPr>
            <a:xfrm>
              <a:off x="333000" y="2090520"/>
              <a:ext cx="360" cy="2025000"/>
            </a:xfrm>
            <a:prstGeom prst="straightConnector1">
              <a:avLst/>
            </a:prstGeom>
            <a:ln w="50800" cap="rnd">
              <a:solidFill>
                <a:srgbClr val="FFC000"/>
              </a:solidFill>
              <a:prstDash val="sysDot"/>
            </a:ln>
          </p:spPr>
        </p:cxnSp>
        <p:sp>
          <p:nvSpPr>
            <p:cNvPr id="184" name="Овал 4"/>
            <p:cNvSpPr/>
            <p:nvPr/>
          </p:nvSpPr>
          <p:spPr>
            <a:xfrm>
              <a:off x="277920" y="4079520"/>
              <a:ext cx="110160" cy="1101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33480" rIns="90000" bIns="3348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5" name="TextBox 5"/>
            <p:cNvSpPr/>
            <p:nvPr/>
          </p:nvSpPr>
          <p:spPr>
            <a:xfrm>
              <a:off x="388440" y="1805760"/>
              <a:ext cx="1141200" cy="521766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defTabSz="914400">
                <a:lnSpc>
                  <a:spcPct val="100000"/>
                </a:lnSpc>
              </a:pPr>
              <a:r>
                <a:rPr lang="ru-RU" sz="1400" b="0" strike="noStrike" spc="-1">
                  <a:solidFill>
                    <a:schemeClr val="dk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uk-UA" sz="1400" b="0" strike="noStrike" spc="-1">
                  <a:solidFill>
                    <a:schemeClr val="dk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січня</a:t>
              </a:r>
              <a:endParaRPr lang="uk-UA" sz="1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defTabSz="914400">
                <a:lnSpc>
                  <a:spcPct val="100000"/>
                </a:lnSpc>
              </a:pPr>
              <a:r>
                <a:rPr lang="ru-RU" sz="1400" b="0" strike="noStrike" spc="-1">
                  <a:solidFill>
                    <a:schemeClr val="dk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2025 року</a:t>
              </a:r>
              <a:endParaRPr lang="uk-UA" sz="1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6" name="Овал 6"/>
            <p:cNvSpPr/>
            <p:nvPr/>
          </p:nvSpPr>
          <p:spPr>
            <a:xfrm>
              <a:off x="277920" y="2042640"/>
              <a:ext cx="110160" cy="1101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33480" rIns="90000" bIns="3348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uk-UA" sz="1800" b="0" strike="noStrike" spc="-1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7" name="Групувати 27"/>
          <p:cNvGrpSpPr/>
          <p:nvPr/>
        </p:nvGrpSpPr>
        <p:grpSpPr>
          <a:xfrm>
            <a:off x="10717200" y="4079520"/>
            <a:ext cx="1196640" cy="2352006"/>
            <a:chOff x="10717200" y="4079520"/>
            <a:chExt cx="1196640" cy="2352006"/>
          </a:xfrm>
        </p:grpSpPr>
        <p:sp>
          <p:nvSpPr>
            <p:cNvPr id="188" name="TextBox 11"/>
            <p:cNvSpPr/>
            <p:nvPr/>
          </p:nvSpPr>
          <p:spPr>
            <a:xfrm>
              <a:off x="10717200" y="5909760"/>
              <a:ext cx="1141200" cy="521766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r" defTabSz="914400">
                <a:lnSpc>
                  <a:spcPct val="100000"/>
                </a:lnSpc>
              </a:pPr>
              <a:r>
                <a:rPr lang="ru-RU" sz="1400" b="0" strike="noStrike" spc="-1">
                  <a:solidFill>
                    <a:schemeClr val="dk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31 грудня</a:t>
              </a:r>
              <a:endParaRPr lang="uk-UA" sz="1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r" defTabSz="914400">
                <a:lnSpc>
                  <a:spcPct val="100000"/>
                </a:lnSpc>
              </a:pPr>
              <a:r>
                <a:rPr lang="ru-RU" sz="1400" b="0" strike="noStrike" spc="-1">
                  <a:solidFill>
                    <a:schemeClr val="dk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2025 року</a:t>
              </a:r>
              <a:endParaRPr lang="uk-UA" sz="1400" b="0" strike="noStrike" spc="-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89" name="Групувати 13"/>
            <p:cNvGrpSpPr/>
            <p:nvPr/>
          </p:nvGrpSpPr>
          <p:grpSpPr>
            <a:xfrm>
              <a:off x="11803680" y="4079520"/>
              <a:ext cx="110160" cy="2146680"/>
              <a:chOff x="11803680" y="4079520"/>
              <a:chExt cx="110160" cy="2146680"/>
            </a:xfrm>
          </p:grpSpPr>
          <p:cxnSp>
            <p:nvCxnSpPr>
              <p:cNvPr id="190" name="Пряма сполучна лінія 9"/>
              <p:cNvCxnSpPr/>
              <p:nvPr/>
            </p:nvCxnSpPr>
            <p:spPr>
              <a:xfrm>
                <a:off x="11858760" y="4134600"/>
                <a:ext cx="360" cy="2025360"/>
              </a:xfrm>
              <a:prstGeom prst="straightConnector1">
                <a:avLst/>
              </a:prstGeom>
              <a:ln w="50800" cap="rnd">
                <a:solidFill>
                  <a:srgbClr val="FFC000"/>
                </a:solidFill>
                <a:prstDash val="sysDot"/>
              </a:ln>
            </p:spPr>
          </p:cxnSp>
          <p:sp>
            <p:nvSpPr>
              <p:cNvPr id="191" name="Овал 10"/>
              <p:cNvSpPr/>
              <p:nvPr/>
            </p:nvSpPr>
            <p:spPr>
              <a:xfrm>
                <a:off x="11803680" y="6116040"/>
                <a:ext cx="110160" cy="110160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33480" rIns="90000" bIns="3348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chemeClr val="l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2" name="Овал 12"/>
              <p:cNvSpPr/>
              <p:nvPr/>
            </p:nvSpPr>
            <p:spPr>
              <a:xfrm>
                <a:off x="11803680" y="4079520"/>
                <a:ext cx="110160" cy="110160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33480" rIns="90000" bIns="3348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chemeClr val="l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93" name="TextBox 29"/>
          <p:cNvSpPr/>
          <p:nvPr/>
        </p:nvSpPr>
        <p:spPr>
          <a:xfrm>
            <a:off x="1507680" y="2328840"/>
            <a:ext cx="282672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uk-UA" sz="1400" b="1" strike="noStrike" spc="-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44 КУпАП – </a:t>
            </a:r>
            <a:r>
              <a:rPr lang="uk-UA" sz="1400" b="1" strike="noStrike" spc="-1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uk-UA" sz="14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" name="TextBox 30"/>
          <p:cNvSpPr/>
          <p:nvPr/>
        </p:nvSpPr>
        <p:spPr>
          <a:xfrm>
            <a:off x="1508400" y="2561040"/>
            <a:ext cx="3678840" cy="54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algn="just" defTabSz="914400">
              <a:lnSpc>
                <a:spcPct val="100000"/>
              </a:lnSpc>
            </a:pPr>
            <a:r>
              <a:rPr lang="uk-UA" sz="1000" b="0" strike="noStrike" spc="-1" dirty="0">
                <a:solidFill>
                  <a:schemeClr val="dk1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</a:rPr>
              <a:t>Незаконні виробництво, придбання, зберігання, перевезення, пересилання наркотичних засобів без мети збуту в невеликих розмірів</a:t>
            </a:r>
            <a:endParaRPr lang="uk-UA" sz="10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7" name="Пряма сполучна лінія 33"/>
          <p:cNvCxnSpPr>
            <a:stCxn id="193" idx="1"/>
          </p:cNvCxnSpPr>
          <p:nvPr/>
        </p:nvCxnSpPr>
        <p:spPr>
          <a:xfrm flipH="1">
            <a:off x="1507320" y="2482002"/>
            <a:ext cx="360" cy="1546038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  <p:sp>
        <p:nvSpPr>
          <p:cNvPr id="205" name="TextBox 57"/>
          <p:cNvSpPr/>
          <p:nvPr/>
        </p:nvSpPr>
        <p:spPr>
          <a:xfrm>
            <a:off x="7484760" y="1713600"/>
            <a:ext cx="282672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>
              <a:tabLst>
                <a:tab pos="0" algn="l"/>
              </a:tabLst>
            </a:pPr>
            <a:r>
              <a:rPr lang="uk-UA" sz="1400" b="1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184 КУпАП – 1</a:t>
            </a:r>
            <a:endParaRPr lang="uk-UA" sz="14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" name="TextBox 58"/>
          <p:cNvSpPr/>
          <p:nvPr/>
        </p:nvSpPr>
        <p:spPr>
          <a:xfrm>
            <a:off x="7485840" y="1945440"/>
            <a:ext cx="282564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>
              <a:tabLst>
                <a:tab pos="0" algn="l"/>
              </a:tabLst>
            </a:pPr>
            <a:r>
              <a:rPr lang="uk-UA" sz="1000" spc="-1" dirty="0">
                <a:solidFill>
                  <a:srgbClr val="182947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</a:rPr>
              <a:t>Невиконання батьками або особами, що їх замінюють, обов'язків щодо виховання дітей</a:t>
            </a:r>
            <a:endParaRPr lang="uk-UA" sz="1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7" name="Пряма сполучна лінія 59"/>
          <p:cNvCxnSpPr>
            <a:stCxn id="205" idx="1"/>
          </p:cNvCxnSpPr>
          <p:nvPr/>
        </p:nvCxnSpPr>
        <p:spPr>
          <a:xfrm>
            <a:off x="7484760" y="1866762"/>
            <a:ext cx="360" cy="2268558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  <p:sp>
        <p:nvSpPr>
          <p:cNvPr id="208" name="TextBox 60"/>
          <p:cNvSpPr/>
          <p:nvPr/>
        </p:nvSpPr>
        <p:spPr>
          <a:xfrm>
            <a:off x="4564080" y="4555800"/>
            <a:ext cx="282672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uk-UA" sz="1400" b="0" strike="noStrike" spc="-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154 КУпАП – 1</a:t>
            </a:r>
            <a:endParaRPr lang="uk-UA" sz="14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9" name="TextBox 61"/>
          <p:cNvSpPr/>
          <p:nvPr/>
        </p:nvSpPr>
        <p:spPr>
          <a:xfrm>
            <a:off x="4564800" y="4788000"/>
            <a:ext cx="2639880" cy="2447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algn="just" defTabSz="914400">
              <a:lnSpc>
                <a:spcPct val="100000"/>
              </a:lnSpc>
            </a:pPr>
            <a:r>
              <a:rPr lang="uk-UA" sz="1000" b="0" strike="noStrike" spc="-1">
                <a:solidFill>
                  <a:srgbClr val="182947"/>
                </a:solidFill>
                <a:latin typeface="Times New Roman" panose="02020603050405020304" pitchFamily="18" charset="0"/>
                <a:ea typeface="Proxima Nova"/>
                <a:cs typeface="Times New Roman" panose="02020603050405020304" pitchFamily="18" charset="0"/>
              </a:rPr>
              <a:t>Порушення правил тримання собак і котів</a:t>
            </a:r>
            <a:endParaRPr lang="uk-UA" sz="1000" b="0" strike="noStrike" spc="-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0" name="Пряма сполучна лінія 62"/>
          <p:cNvCxnSpPr/>
          <p:nvPr/>
        </p:nvCxnSpPr>
        <p:spPr>
          <a:xfrm>
            <a:off x="4588560" y="4124520"/>
            <a:ext cx="360" cy="829440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108;p2"/>
          <p:cNvSpPr/>
          <p:nvPr/>
        </p:nvSpPr>
        <p:spPr>
          <a:xfrm>
            <a:off x="333000" y="425160"/>
            <a:ext cx="1152540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400" b="0" strike="noStrike" spc="-1">
                <a:solidFill>
                  <a:srgbClr val="182947"/>
                </a:solidFill>
                <a:latin typeface="Montserrat Black"/>
                <a:ea typeface="Proxima Nova"/>
              </a:rPr>
              <a:t>Профілактична робота. </a:t>
            </a:r>
            <a:r>
              <a:rPr lang="uk-UA" sz="2400" b="0" strike="noStrike" spc="-1">
                <a:solidFill>
                  <a:srgbClr val="182947"/>
                </a:solidFill>
                <a:latin typeface="Montserrat SemiBold"/>
                <a:ea typeface="Proxima Nova"/>
              </a:rPr>
              <a:t>Безпека дорожнього руху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62" name="Графіка 17"/>
          <p:cNvPicPr/>
          <p:nvPr/>
        </p:nvPicPr>
        <p:blipFill>
          <a:blip r:embed="rId2"/>
          <a:srcRect l="5704" r="5704" b="25492"/>
          <a:stretch/>
        </p:blipFill>
        <p:spPr>
          <a:xfrm>
            <a:off x="0" y="4897080"/>
            <a:ext cx="12191760" cy="1960920"/>
          </a:xfrm>
          <a:prstGeom prst="rect">
            <a:avLst/>
          </a:prstGeom>
          <a:ln w="0">
            <a:noFill/>
          </a:ln>
        </p:spPr>
      </p:pic>
      <p:sp>
        <p:nvSpPr>
          <p:cNvPr id="264" name="Google Shape;108;p2"/>
          <p:cNvSpPr/>
          <p:nvPr/>
        </p:nvSpPr>
        <p:spPr>
          <a:xfrm>
            <a:off x="333000" y="1481040"/>
            <a:ext cx="11525400" cy="33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uk-UA" sz="1600" b="0" strike="noStrike" spc="-1">
                <a:solidFill>
                  <a:schemeClr val="dk1"/>
                </a:solidFill>
                <a:latin typeface="Montserrat SemiBold"/>
                <a:ea typeface="Proxima Nova"/>
              </a:rPr>
              <a:t>Загальна сума накладених штрафів за порушення безпеки дорожнього руху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65" name="Групувати 22"/>
          <p:cNvGrpSpPr/>
          <p:nvPr/>
        </p:nvGrpSpPr>
        <p:grpSpPr>
          <a:xfrm>
            <a:off x="422640" y="2732400"/>
            <a:ext cx="3079800" cy="2163203"/>
            <a:chOff x="422640" y="2732400"/>
            <a:chExt cx="3079800" cy="2163203"/>
          </a:xfrm>
        </p:grpSpPr>
        <p:sp>
          <p:nvSpPr>
            <p:cNvPr id="266" name="TextBox 23"/>
            <p:cNvSpPr/>
            <p:nvPr/>
          </p:nvSpPr>
          <p:spPr>
            <a:xfrm>
              <a:off x="696240" y="3911400"/>
              <a:ext cx="253224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4000" b="0" strike="noStrike" spc="-1" dirty="0" smtClean="0">
                  <a:solidFill>
                    <a:srgbClr val="000000"/>
                  </a:solidFill>
                  <a:latin typeface="Arial"/>
                </a:rPr>
                <a:t>1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7" name="TextBox 24"/>
            <p:cNvSpPr/>
            <p:nvPr/>
          </p:nvSpPr>
          <p:spPr>
            <a:xfrm>
              <a:off x="422640" y="4589280"/>
              <a:ext cx="3079800" cy="306323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ru-RU" sz="1400" b="0" strike="noStrike" spc="-1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Montserrat Medium"/>
                </a:rPr>
                <a:t>ст. </a:t>
              </a:r>
              <a:r>
                <a:rPr lang="ru-RU" sz="1400" b="0" strike="noStrike" spc="-1" dirty="0" smtClean="0">
                  <a:solidFill>
                    <a:schemeClr val="dk1">
                      <a:lumMod val="85000"/>
                      <a:lumOff val="15000"/>
                    </a:schemeClr>
                  </a:solidFill>
                  <a:latin typeface="Montserrat Medium"/>
                </a:rPr>
                <a:t>122 </a:t>
              </a:r>
              <a:r>
                <a:rPr lang="uk-UA" sz="1400" b="0" strike="noStrike" spc="-1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Montserrat Medium"/>
                </a:rPr>
                <a:t>КУпАП</a:t>
              </a:r>
              <a:endParaRPr lang="uk-UA" sz="14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68" name="Групувати 25"/>
            <p:cNvGrpSpPr/>
            <p:nvPr/>
          </p:nvGrpSpPr>
          <p:grpSpPr>
            <a:xfrm>
              <a:off x="1442160" y="2732400"/>
              <a:ext cx="1040040" cy="1040040"/>
              <a:chOff x="1442160" y="2732400"/>
              <a:chExt cx="1040040" cy="1040040"/>
            </a:xfrm>
          </p:grpSpPr>
          <p:sp>
            <p:nvSpPr>
              <p:cNvPr id="269" name="Овал 26"/>
              <p:cNvSpPr/>
              <p:nvPr/>
            </p:nvSpPr>
            <p:spPr>
              <a:xfrm>
                <a:off x="1442160" y="2732400"/>
                <a:ext cx="104004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rgbClr val="182947"/>
                  </a:solidFill>
                  <a:latin typeface="Calibri"/>
                </a:endParaRPr>
              </a:p>
            </p:txBody>
          </p:sp>
          <p:pic>
            <p:nvPicPr>
              <p:cNvPr id="270" name="Рисунок 27"/>
              <p:cNvPicPr/>
              <p:nvPr/>
            </p:nvPicPr>
            <p:blipFill>
              <a:blip r:embed="rId3"/>
              <a:stretch/>
            </p:blipFill>
            <p:spPr>
              <a:xfrm>
                <a:off x="1647720" y="2937600"/>
                <a:ext cx="629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grpSp>
        <p:nvGrpSpPr>
          <p:cNvPr id="271" name="Групувати 28"/>
          <p:cNvGrpSpPr/>
          <p:nvPr/>
        </p:nvGrpSpPr>
        <p:grpSpPr>
          <a:xfrm>
            <a:off x="8689320" y="2712960"/>
            <a:ext cx="3079800" cy="2160000"/>
            <a:chOff x="8689320" y="2712960"/>
            <a:chExt cx="3079800" cy="2160000"/>
          </a:xfrm>
        </p:grpSpPr>
        <p:sp>
          <p:nvSpPr>
            <p:cNvPr id="272" name="TextBox 29"/>
            <p:cNvSpPr/>
            <p:nvPr/>
          </p:nvSpPr>
          <p:spPr>
            <a:xfrm>
              <a:off x="8962920" y="3891960"/>
              <a:ext cx="253224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4000" spc="-1" dirty="0">
                  <a:solidFill>
                    <a:srgbClr val="182947"/>
                  </a:solidFill>
                  <a:latin typeface="Montserrat Black"/>
                </a:rPr>
                <a:t>0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73" name="TextBox 30"/>
            <p:cNvSpPr/>
            <p:nvPr/>
          </p:nvSpPr>
          <p:spPr>
            <a:xfrm>
              <a:off x="8689320" y="4569840"/>
              <a:ext cx="307980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uk-UA" sz="1400" b="0" strike="noStrike" spc="-1">
                  <a:solidFill>
                    <a:schemeClr val="dk1">
                      <a:lumMod val="85000"/>
                      <a:lumOff val="15000"/>
                    </a:schemeClr>
                  </a:solidFill>
                  <a:latin typeface="Montserrat Medium"/>
                </a:rPr>
                <a:t>інші</a:t>
              </a:r>
              <a:endParaRPr lang="uk-UA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74" name="Групувати 36"/>
            <p:cNvGrpSpPr/>
            <p:nvPr/>
          </p:nvGrpSpPr>
          <p:grpSpPr>
            <a:xfrm>
              <a:off x="9709200" y="2712960"/>
              <a:ext cx="1040040" cy="1040040"/>
              <a:chOff x="9709200" y="2712960"/>
              <a:chExt cx="1040040" cy="1040040"/>
            </a:xfrm>
          </p:grpSpPr>
          <p:sp>
            <p:nvSpPr>
              <p:cNvPr id="275" name="Овал 37"/>
              <p:cNvSpPr/>
              <p:nvPr/>
            </p:nvSpPr>
            <p:spPr>
              <a:xfrm>
                <a:off x="9709200" y="2712960"/>
                <a:ext cx="104004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chemeClr val="lt1"/>
                  </a:solidFill>
                  <a:latin typeface="Calibri"/>
                </a:endParaRPr>
              </a:p>
            </p:txBody>
          </p:sp>
          <p:pic>
            <p:nvPicPr>
              <p:cNvPr id="276" name="Рисунок 38"/>
              <p:cNvPicPr/>
              <p:nvPr/>
            </p:nvPicPr>
            <p:blipFill>
              <a:blip r:embed="rId4"/>
              <a:stretch/>
            </p:blipFill>
            <p:spPr>
              <a:xfrm>
                <a:off x="9914400" y="2918520"/>
                <a:ext cx="629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grpSp>
        <p:nvGrpSpPr>
          <p:cNvPr id="277" name="Групувати 39"/>
          <p:cNvGrpSpPr/>
          <p:nvPr/>
        </p:nvGrpSpPr>
        <p:grpSpPr>
          <a:xfrm>
            <a:off x="4555800" y="2712960"/>
            <a:ext cx="3079800" cy="2163203"/>
            <a:chOff x="4555800" y="2712960"/>
            <a:chExt cx="3079800" cy="2163203"/>
          </a:xfrm>
        </p:grpSpPr>
        <p:sp>
          <p:nvSpPr>
            <p:cNvPr id="278" name="TextBox 40"/>
            <p:cNvSpPr/>
            <p:nvPr/>
          </p:nvSpPr>
          <p:spPr>
            <a:xfrm>
              <a:off x="4829760" y="3891960"/>
              <a:ext cx="253224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ru-RU" sz="4000" spc="-1" dirty="0" smtClean="0">
                  <a:solidFill>
                    <a:srgbClr val="182947"/>
                  </a:solidFill>
                  <a:latin typeface="Montserrat Black"/>
                </a:rPr>
                <a:t>1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79" name="TextBox 41"/>
            <p:cNvSpPr/>
            <p:nvPr/>
          </p:nvSpPr>
          <p:spPr>
            <a:xfrm>
              <a:off x="4555800" y="4569840"/>
              <a:ext cx="3079800" cy="306323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ctr" defTabSz="914400">
                <a:lnSpc>
                  <a:spcPct val="100000"/>
                </a:lnSpc>
              </a:pPr>
              <a:r>
                <a:rPr lang="ru-RU" sz="1400" b="0" strike="noStrike" spc="-1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Montserrat Medium"/>
                </a:rPr>
                <a:t>ст. </a:t>
              </a:r>
              <a:r>
                <a:rPr lang="ru-RU" sz="1400" b="0" strike="noStrike" spc="-1" dirty="0" smtClean="0">
                  <a:solidFill>
                    <a:schemeClr val="dk1">
                      <a:lumMod val="85000"/>
                      <a:lumOff val="15000"/>
                    </a:schemeClr>
                  </a:solidFill>
                  <a:latin typeface="Montserrat Medium"/>
                </a:rPr>
                <a:t>132-1 </a:t>
              </a:r>
              <a:r>
                <a:rPr lang="uk-UA" sz="1400" b="0" strike="noStrike" spc="-1" dirty="0">
                  <a:solidFill>
                    <a:schemeClr val="dk1">
                      <a:lumMod val="85000"/>
                      <a:lumOff val="15000"/>
                    </a:schemeClr>
                  </a:solidFill>
                  <a:latin typeface="Montserrat Medium"/>
                </a:rPr>
                <a:t>КУпАП</a:t>
              </a:r>
              <a:endParaRPr lang="uk-UA" sz="14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80" name="Групувати 42"/>
            <p:cNvGrpSpPr/>
            <p:nvPr/>
          </p:nvGrpSpPr>
          <p:grpSpPr>
            <a:xfrm>
              <a:off x="5575680" y="2712960"/>
              <a:ext cx="1040040" cy="1040040"/>
              <a:chOff x="5575680" y="2712960"/>
              <a:chExt cx="1040040" cy="1040040"/>
            </a:xfrm>
          </p:grpSpPr>
          <p:sp>
            <p:nvSpPr>
              <p:cNvPr id="281" name="Овал 43"/>
              <p:cNvSpPr/>
              <p:nvPr/>
            </p:nvSpPr>
            <p:spPr>
              <a:xfrm>
                <a:off x="5575680" y="2712960"/>
                <a:ext cx="1040040" cy="104004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chemeClr val="lt1"/>
                  </a:solidFill>
                  <a:latin typeface="Calibri"/>
                </a:endParaRPr>
              </a:p>
            </p:txBody>
          </p:sp>
          <p:pic>
            <p:nvPicPr>
              <p:cNvPr id="282" name="Рисунок 44"/>
              <p:cNvPicPr/>
              <p:nvPr/>
            </p:nvPicPr>
            <p:blipFill>
              <a:blip r:embed="rId5"/>
              <a:stretch/>
            </p:blipFill>
            <p:spPr>
              <a:xfrm>
                <a:off x="5780880" y="2918520"/>
                <a:ext cx="629640" cy="629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cxnSp>
        <p:nvCxnSpPr>
          <p:cNvPr id="283" name="Пряма сполучна лінія 46"/>
          <p:cNvCxnSpPr/>
          <p:nvPr/>
        </p:nvCxnSpPr>
        <p:spPr>
          <a:xfrm>
            <a:off x="4029120" y="2782800"/>
            <a:ext cx="360" cy="2025000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  <p:cxnSp>
        <p:nvCxnSpPr>
          <p:cNvPr id="284" name="Пряма сполучна лінія 47"/>
          <p:cNvCxnSpPr/>
          <p:nvPr/>
        </p:nvCxnSpPr>
        <p:spPr>
          <a:xfrm>
            <a:off x="8162640" y="2782800"/>
            <a:ext cx="360" cy="2025000"/>
          </a:xfrm>
          <a:prstGeom prst="straightConnector1">
            <a:avLst/>
          </a:prstGeom>
          <a:ln w="38100" cap="rnd">
            <a:solidFill>
              <a:srgbClr val="182947"/>
            </a:solidFill>
            <a:prstDash val="sysDot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108;p2"/>
          <p:cNvSpPr/>
          <p:nvPr/>
        </p:nvSpPr>
        <p:spPr>
          <a:xfrm>
            <a:off x="333000" y="425160"/>
            <a:ext cx="1152540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uk-UA" sz="2400" b="0" strike="noStrike" spc="-1">
                <a:solidFill>
                  <a:srgbClr val="182947"/>
                </a:solidFill>
                <a:latin typeface="Montserrat Black"/>
                <a:ea typeface="Proxima Nova"/>
              </a:rPr>
              <a:t>Профілактична робота. </a:t>
            </a:r>
            <a:r>
              <a:rPr lang="uk-UA" sz="2400" b="0" strike="noStrike" spc="-1">
                <a:solidFill>
                  <a:srgbClr val="182947"/>
                </a:solidFill>
                <a:latin typeface="Montserrat SemiBold"/>
                <a:ea typeface="Proxima Nova"/>
              </a:rPr>
              <a:t>Дозвільна система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TextBox 1"/>
          <p:cNvSpPr/>
          <p:nvPr/>
        </p:nvSpPr>
        <p:spPr>
          <a:xfrm>
            <a:off x="4195800" y="1850040"/>
            <a:ext cx="3799800" cy="7679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uk-UA" sz="4400" b="0" strike="noStrike" spc="-1" dirty="0" smtClean="0">
                <a:solidFill>
                  <a:srgbClr val="000000"/>
                </a:solidFill>
                <a:latin typeface="Arial"/>
              </a:rPr>
              <a:t>10</a:t>
            </a:r>
            <a:endParaRPr lang="uk-UA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Google Shape;108;p2"/>
          <p:cNvSpPr/>
          <p:nvPr/>
        </p:nvSpPr>
        <p:spPr>
          <a:xfrm>
            <a:off x="333000" y="1481040"/>
            <a:ext cx="11525400" cy="33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uk-UA" sz="1600" b="0" strike="noStrike" spc="-1">
                <a:solidFill>
                  <a:schemeClr val="dk1"/>
                </a:solidFill>
                <a:latin typeface="Montserrat SemiBold"/>
                <a:ea typeface="Proxima Nova"/>
              </a:rPr>
              <a:t>Перевірено власників зброї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88" name="Групувати 7"/>
          <p:cNvGrpSpPr/>
          <p:nvPr/>
        </p:nvGrpSpPr>
        <p:grpSpPr>
          <a:xfrm>
            <a:off x="3390840" y="3022560"/>
            <a:ext cx="5457240" cy="1608480"/>
            <a:chOff x="3390840" y="3022560"/>
            <a:chExt cx="5457240" cy="1608480"/>
          </a:xfrm>
        </p:grpSpPr>
        <p:sp>
          <p:nvSpPr>
            <p:cNvPr id="289" name="TextBox 8"/>
            <p:cNvSpPr/>
            <p:nvPr/>
          </p:nvSpPr>
          <p:spPr>
            <a:xfrm>
              <a:off x="5037120" y="3022560"/>
              <a:ext cx="2670480" cy="70643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defTabSz="914400">
                <a:lnSpc>
                  <a:spcPct val="100000"/>
                </a:lnSpc>
              </a:pPr>
              <a:r>
                <a:rPr lang="uk-UA" sz="4000" b="0" strike="noStrike" spc="-1" dirty="0" smtClean="0">
                  <a:solidFill>
                    <a:srgbClr val="000000"/>
                  </a:solidFill>
                  <a:latin typeface="Arial"/>
                </a:rPr>
                <a:t>0</a:t>
              </a:r>
              <a:endParaRPr lang="uk-UA" sz="40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90" name="Групувати 9"/>
            <p:cNvGrpSpPr/>
            <p:nvPr/>
          </p:nvGrpSpPr>
          <p:grpSpPr>
            <a:xfrm>
              <a:off x="3390840" y="3025440"/>
              <a:ext cx="1452600" cy="1377360"/>
              <a:chOff x="3390840" y="3025440"/>
              <a:chExt cx="1452600" cy="1377360"/>
            </a:xfrm>
          </p:grpSpPr>
          <p:sp>
            <p:nvSpPr>
              <p:cNvPr id="291" name="Овал 12"/>
              <p:cNvSpPr/>
              <p:nvPr/>
            </p:nvSpPr>
            <p:spPr>
              <a:xfrm>
                <a:off x="3390840" y="3025440"/>
                <a:ext cx="1452600" cy="1377360"/>
              </a:xfrm>
              <a:prstGeom prst="ellipse">
                <a:avLst/>
              </a:prstGeom>
              <a:solidFill>
                <a:srgbClr val="18294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uk-UA" sz="1800" b="0" strike="noStrike" spc="-1">
                  <a:solidFill>
                    <a:srgbClr val="182947"/>
                  </a:solidFill>
                  <a:latin typeface="Calibri"/>
                </a:endParaRPr>
              </a:p>
            </p:txBody>
          </p:sp>
          <p:pic>
            <p:nvPicPr>
              <p:cNvPr id="292" name="Рисунок 13"/>
              <p:cNvPicPr/>
              <p:nvPr/>
            </p:nvPicPr>
            <p:blipFill>
              <a:blip r:embed="rId2"/>
              <a:stretch/>
            </p:blipFill>
            <p:spPr>
              <a:xfrm>
                <a:off x="3747240" y="3297240"/>
                <a:ext cx="879480" cy="833760"/>
              </a:xfrm>
              <a:prstGeom prst="rect">
                <a:avLst/>
              </a:prstGeom>
              <a:ln w="0">
                <a:noFill/>
              </a:ln>
            </p:spPr>
          </p:pic>
        </p:grpSp>
        <p:sp>
          <p:nvSpPr>
            <p:cNvPr id="293" name="TextBox 10"/>
            <p:cNvSpPr/>
            <p:nvPr/>
          </p:nvSpPr>
          <p:spPr>
            <a:xfrm>
              <a:off x="5037120" y="3668760"/>
              <a:ext cx="2980800" cy="303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defTabSz="914400">
                <a:lnSpc>
                  <a:spcPct val="100000"/>
                </a:lnSpc>
              </a:pPr>
              <a:r>
                <a:rPr lang="uk-UA" sz="1400" b="1" strike="noStrike" spc="-1" dirty="0">
                  <a:solidFill>
                    <a:schemeClr val="dk1"/>
                  </a:solidFill>
                  <a:latin typeface="Montserrat SemiBold"/>
                </a:rPr>
                <a:t>ст. 192 КУпАП</a:t>
              </a:r>
              <a:endParaRPr lang="uk-UA" sz="14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94" name="TextBox 11"/>
            <p:cNvSpPr/>
            <p:nvPr/>
          </p:nvSpPr>
          <p:spPr>
            <a:xfrm>
              <a:off x="5038200" y="3900960"/>
              <a:ext cx="3809880" cy="730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numCol="1" spcCol="0" anchor="t">
              <a:spAutoFit/>
            </a:bodyPr>
            <a:lstStyle/>
            <a:p>
              <a:pPr algn="just" defTabSz="914400">
                <a:lnSpc>
                  <a:spcPct val="100000"/>
                </a:lnSpc>
              </a:pPr>
              <a:r>
                <a:rPr lang="uk-UA" sz="1400" b="0" strike="noStrike" spc="-1" dirty="0">
                  <a:solidFill>
                    <a:srgbClr val="182947"/>
                  </a:solidFill>
                  <a:latin typeface="Montserrat Light"/>
                  <a:ea typeface="Proxima Nova"/>
                </a:rPr>
                <a:t>Порушення громадянами строків реєстрації (перереєстрації) зброї і правил взяття її на облік</a:t>
              </a:r>
              <a:endParaRPr lang="uk-UA" sz="14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</p:grpSp>
      <p:pic>
        <p:nvPicPr>
          <p:cNvPr id="295" name="Графіка 14"/>
          <p:cNvPicPr/>
          <p:nvPr/>
        </p:nvPicPr>
        <p:blipFill>
          <a:blip r:embed="rId3"/>
          <a:srcRect l="5704" r="5704" b="25492"/>
          <a:stretch/>
        </p:blipFill>
        <p:spPr>
          <a:xfrm>
            <a:off x="0" y="4897080"/>
            <a:ext cx="12191760" cy="1960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1103</TotalTime>
  <Words>385</Words>
  <Application>Microsoft Office PowerPoint</Application>
  <PresentationFormat>Широкоэкранный</PresentationFormat>
  <Paragraphs>107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Montserrat Black</vt:lpstr>
      <vt:lpstr>Montserrat ExtraBold</vt:lpstr>
      <vt:lpstr>Montserrat Light</vt:lpstr>
      <vt:lpstr>Montserrat Medium</vt:lpstr>
      <vt:lpstr>Montserrat SemiBold</vt:lpstr>
      <vt:lpstr>Proxima Nova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Коноверский Дмитрий</dc:creator>
  <dc:description/>
  <cp:lastModifiedBy>TCPO</cp:lastModifiedBy>
  <cp:revision>97</cp:revision>
  <cp:lastPrinted>2025-12-04T11:47:43Z</cp:lastPrinted>
  <dcterms:created xsi:type="dcterms:W3CDTF">2025-11-25T12:41:25Z</dcterms:created>
  <dcterms:modified xsi:type="dcterms:W3CDTF">2026-01-27T15:08:01Z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Произвольный</vt:lpwstr>
  </property>
  <property fmtid="{D5CDD505-2E9C-101B-9397-08002B2CF9AE}" pid="3" name="Slides">
    <vt:i4>18</vt:i4>
  </property>
</Properties>
</file>