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78" r:id="rId2"/>
    <p:sldId id="257" r:id="rId3"/>
    <p:sldId id="258" r:id="rId4"/>
    <p:sldId id="260" r:id="rId5"/>
    <p:sldId id="276" r:id="rId6"/>
    <p:sldId id="265" r:id="rId7"/>
    <p:sldId id="261" r:id="rId8"/>
    <p:sldId id="262" r:id="rId9"/>
    <p:sldId id="279" r:id="rId10"/>
    <p:sldId id="280" r:id="rId11"/>
    <p:sldId id="281" r:id="rId12"/>
    <p:sldId id="263" r:id="rId13"/>
    <p:sldId id="264" r:id="rId14"/>
    <p:sldId id="266" r:id="rId15"/>
    <p:sldId id="267" r:id="rId16"/>
    <p:sldId id="269" r:id="rId17"/>
    <p:sldId id="270" r:id="rId18"/>
    <p:sldId id="271" r:id="rId19"/>
    <p:sldId id="272" r:id="rId20"/>
    <p:sldId id="273" r:id="rId21"/>
    <p:sldId id="27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ontserrat Light" panose="00000400000000000000" pitchFamily="2" charset="-52"/>
      <p:regular r:id="rId28"/>
      <p:italic r:id="rId29"/>
    </p:embeddedFont>
    <p:embeddedFont>
      <p:font typeface="Montserrat Medium" panose="00000600000000000000" pitchFamily="2" charset="-52"/>
      <p:regular r:id="rId30"/>
      <p:italic r:id="rId31"/>
    </p:embeddedFont>
    <p:embeddedFont>
      <p:font typeface="Montserrat SemiBold" panose="00000700000000000000" pitchFamily="2" charset="-52"/>
      <p:bold r:id="rId32"/>
      <p:boldItalic r:id="rId33"/>
    </p:embeddedFont>
    <p:embeddedFont>
      <p:font typeface="Proxima Nova"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U9hZi0UhS2oqEOv03yCtA//y0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687" autoAdjust="0"/>
  </p:normalViewPr>
  <p:slideViewPr>
    <p:cSldViewPr snapToGrid="0" showGuides="1">
      <p:cViewPr varScale="1">
        <p:scale>
          <a:sx n="99" d="100"/>
          <a:sy n="99" d="100"/>
        </p:scale>
        <p:origin x="99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1" u="sng">
                <a:solidFill>
                  <a:srgbClr val="FF0000"/>
                </a:solidFill>
              </a:rPr>
              <a:t>УВАГА! ПЕРЕД РЕДАГУВАННЯМ ПРЕЗЕНТАЦІЇ ОЗНАЙОМТЕСЬ ТА ДОТРИМУЙТЕСЬ ВИМОГ І СТИЛІСТИКИ!</a:t>
            </a:r>
            <a:br>
              <a:rPr lang="uk-UA" b="1" u="sng">
                <a:solidFill>
                  <a:srgbClr val="FF0000"/>
                </a:solidFill>
              </a:rPr>
            </a:br>
            <a:br>
              <a:rPr lang="uk-UA" b="1" u="sng">
                <a:solidFill>
                  <a:srgbClr val="FF0000"/>
                </a:solidFill>
              </a:rPr>
            </a:br>
            <a:r>
              <a:rPr lang="uk-UA" b="0" u="none">
                <a:solidFill>
                  <a:srgbClr val="FF0000"/>
                </a:solidFill>
              </a:rPr>
              <a:t>1) Встановіть шрифт </a:t>
            </a:r>
            <a:r>
              <a:rPr lang="uk-UA" b="0" i="0" u="none">
                <a:solidFill>
                  <a:srgbClr val="FF0000"/>
                </a:solidFill>
              </a:rPr>
              <a:t>Proxima Nova. Цей шрифт обраний і затверджений як корпоративний. Використовуйте тільки його.</a:t>
            </a:r>
            <a:endParaRPr/>
          </a:p>
          <a:p>
            <a:pPr marL="0" lvl="0" indent="0" algn="l" rtl="0">
              <a:spcBef>
                <a:spcPts val="0"/>
              </a:spcBef>
              <a:spcAft>
                <a:spcPts val="0"/>
              </a:spcAft>
              <a:buNone/>
            </a:pPr>
            <a:r>
              <a:rPr lang="uk-UA" b="0" i="0" u="none">
                <a:solidFill>
                  <a:srgbClr val="FF0000"/>
                </a:solidFill>
              </a:rPr>
              <a:t>2) Кольори не змінюйте. Презентація виконана в єдиному стилі із використанням фірмових кольорів. </a:t>
            </a:r>
            <a:br>
              <a:rPr lang="uk-UA" b="0" i="0" u="none">
                <a:solidFill>
                  <a:srgbClr val="FF0000"/>
                </a:solidFill>
              </a:rPr>
            </a:br>
            <a:r>
              <a:rPr lang="uk-UA" b="0" i="0" u="none">
                <a:solidFill>
                  <a:srgbClr val="FF0000"/>
                </a:solidFill>
              </a:rPr>
              <a:t>3) Умовне число «100», «1000» змінюєте на значення притаманне саме вашій ОТГ. Розмір встановлений за умовчуванням – його також не змінюємо. Просто у віконці для редагування вводимо необхідне значення.</a:t>
            </a:r>
            <a:endParaRPr/>
          </a:p>
          <a:p>
            <a:pPr marL="0" lvl="0" indent="0" algn="l" rtl="0">
              <a:spcBef>
                <a:spcPts val="0"/>
              </a:spcBef>
              <a:spcAft>
                <a:spcPts val="0"/>
              </a:spcAft>
              <a:buNone/>
            </a:pPr>
            <a:r>
              <a:rPr lang="uk-UA" b="0" i="0" u="none">
                <a:solidFill>
                  <a:srgbClr val="FF0000"/>
                </a:solidFill>
              </a:rPr>
              <a:t>4) Елементи не переміщуйте. Єдиний випадок коли можна видалити елемент це не відповідність позиції вашій ОТГ. Наприклад, за 2020 рік на території ОТГ не відбулось жодного вбивства, відповідно розкриття немає. Ця позиція не відповідає вашій ОТГ. Отже, видаляєте цю графу. А стовпчик вирівнюєте. Елементи не повинні бути хаотично розкидані по слайду. Нулів «О» чи «-» бути не повинно.</a:t>
            </a:r>
            <a:br>
              <a:rPr lang="uk-UA" b="0" i="0" u="none">
                <a:solidFill>
                  <a:srgbClr val="FF0000"/>
                </a:solidFill>
              </a:rPr>
            </a:br>
            <a:r>
              <a:rPr lang="uk-UA" b="0" i="0" u="none">
                <a:solidFill>
                  <a:srgbClr val="FF0000"/>
                </a:solidFill>
              </a:rPr>
              <a:t>5) Ваша презентація – це лише опорний конспект, це підказка для вас і зручний візуал для слухачів. Просто брати і просто називати цифри з презентації – це не звітування. Основні поняття повинні проговорюватись усно у промові.</a:t>
            </a:r>
            <a:br>
              <a:rPr lang="uk-UA" b="0" i="0" u="none">
                <a:solidFill>
                  <a:srgbClr val="FF0000"/>
                </a:solidFill>
              </a:rPr>
            </a:br>
            <a:br>
              <a:rPr lang="uk-UA" b="0" i="0" u="none">
                <a:solidFill>
                  <a:srgbClr val="FF0000"/>
                </a:solidFill>
              </a:rPr>
            </a:br>
            <a:r>
              <a:rPr lang="uk-UA" b="0" i="0" u="none">
                <a:solidFill>
                  <a:srgbClr val="FF0000"/>
                </a:solidFill>
              </a:rPr>
              <a:t>За додатковою інформацією чи питаннями щодо оформлення презентації не соромтесь телефонуйте: 067 284 72 00 Ярослава Крамаренко</a:t>
            </a:r>
            <a:endParaRPr/>
          </a:p>
          <a:p>
            <a:pPr marL="0" lvl="0" indent="0" algn="l" rtl="0">
              <a:spcBef>
                <a:spcPts val="0"/>
              </a:spcBef>
              <a:spcAft>
                <a:spcPts val="0"/>
              </a:spcAft>
              <a:buNone/>
            </a:pPr>
            <a:endParaRPr b="1" i="0" u="sng">
              <a:solidFill>
                <a:srgbClr val="FF0000"/>
              </a:solidFill>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a:t>
            </a:fld>
            <a:endParaRPr/>
          </a:p>
        </p:txBody>
      </p:sp>
    </p:spTree>
    <p:extLst>
      <p:ext uri="{BB962C8B-B14F-4D97-AF65-F5344CB8AC3E}">
        <p14:creationId xmlns:p14="http://schemas.microsoft.com/office/powerpoint/2010/main" val="95706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65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8684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uk-UA" dirty="0"/>
              <a:t>Значення вказуються за минулий рік та поточний: 2022(кількість правопорушень)/2023(кількість правопорушень), наприклад: умисне вбивство 2/1</a:t>
            </a:r>
            <a:endParaRPr dirty="0"/>
          </a:p>
        </p:txBody>
      </p:sp>
      <p:sp>
        <p:nvSpPr>
          <p:cNvPr id="342" name="Google Shape;34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uk-UA" dirty="0">
                <a:solidFill>
                  <a:srgbClr val="FF0000"/>
                </a:solidFill>
                <a:latin typeface="Montserrat Light" panose="00000400000000000000" pitchFamily="2" charset="-52"/>
                <a:ea typeface="Proxima Nova"/>
                <a:cs typeface="Proxima Nova"/>
                <a:sym typeface="Proxima Nova"/>
              </a:rPr>
              <a:t>В цьому слайді ви зазначаєте ті види КП, які</a:t>
            </a:r>
            <a:endParaRPr lang="uk-UA" sz="1050" dirty="0">
              <a:latin typeface="Montserrat Light" panose="00000400000000000000" pitchFamily="2" charset="-52"/>
            </a:endParaRPr>
          </a:p>
          <a:p>
            <a:pPr marL="0" marR="0" lvl="0" indent="0" algn="l" rtl="0">
              <a:spcBef>
                <a:spcPts val="0"/>
              </a:spcBef>
              <a:spcAft>
                <a:spcPts val="0"/>
              </a:spcAft>
              <a:buNone/>
            </a:pPr>
            <a:r>
              <a:rPr lang="uk-UA" dirty="0">
                <a:solidFill>
                  <a:srgbClr val="FF0000"/>
                </a:solidFill>
                <a:latin typeface="Montserrat Light" panose="00000400000000000000" pitchFamily="2" charset="-52"/>
                <a:ea typeface="Proxima Nova"/>
                <a:cs typeface="Proxima Nova"/>
                <a:sym typeface="Proxima Nova"/>
              </a:rPr>
              <a:t>стосуються вашої ТГ. Зайві позиції – прибрати,</a:t>
            </a:r>
            <a:endParaRPr lang="uk-UA" sz="1050" dirty="0">
              <a:latin typeface="Montserrat Light" panose="00000400000000000000" pitchFamily="2" charset="-52"/>
            </a:endParaRPr>
          </a:p>
          <a:p>
            <a:pPr marL="0" marR="0" lvl="0" indent="0" algn="l" rtl="0">
              <a:spcBef>
                <a:spcPts val="0"/>
              </a:spcBef>
              <a:spcAft>
                <a:spcPts val="0"/>
              </a:spcAft>
              <a:buNone/>
            </a:pPr>
            <a:r>
              <a:rPr lang="uk-UA" dirty="0">
                <a:solidFill>
                  <a:srgbClr val="FF0000"/>
                </a:solidFill>
                <a:latin typeface="Montserrat Light" panose="00000400000000000000" pitchFamily="2" charset="-52"/>
                <a:ea typeface="Proxima Nova"/>
                <a:cs typeface="Proxima Nova"/>
                <a:sym typeface="Proxima Nova"/>
              </a:rPr>
              <a:t>необхідні – додати.</a:t>
            </a:r>
          </a:p>
          <a:p>
            <a:pPr marL="0" lvl="0" indent="0" algn="l" rtl="0">
              <a:spcBef>
                <a:spcPts val="0"/>
              </a:spcBef>
              <a:spcAft>
                <a:spcPts val="0"/>
              </a:spcAft>
              <a:buNone/>
            </a:pPr>
            <a:endParaRPr dirty="0"/>
          </a:p>
        </p:txBody>
      </p:sp>
      <p:sp>
        <p:nvSpPr>
          <p:cNvPr id="358" name="Google Shape;35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uk-UA" dirty="0"/>
          </a:p>
        </p:txBody>
      </p:sp>
      <p:sp>
        <p:nvSpPr>
          <p:cNvPr id="381" name="Google Shape;38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uk-UA" dirty="0"/>
              <a:t>Червоним</a:t>
            </a:r>
            <a:r>
              <a:rPr lang="uk-UA" baseline="0" dirty="0"/>
              <a:t> кольором наведені приклади. При оформленні презентації вставте необхідне вам.</a:t>
            </a:r>
          </a:p>
          <a:p>
            <a:pPr marL="0" lvl="0" indent="0" algn="l" rtl="0">
              <a:spcBef>
                <a:spcPts val="0"/>
              </a:spcBef>
              <a:spcAft>
                <a:spcPts val="0"/>
              </a:spcAft>
              <a:buNone/>
            </a:pPr>
            <a:r>
              <a:rPr lang="uk-UA" baseline="0" dirty="0"/>
              <a:t>Оберіть для шрифту відповідний колір.</a:t>
            </a:r>
            <a:endParaRPr dirty="0"/>
          </a:p>
        </p:txBody>
      </p:sp>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dirty="0"/>
              <a:t>Розглянути матеріалів. Це документи, які прийнятті з ВП + розглянуті самостійно.  </a:t>
            </a:r>
            <a:endParaRPr dirty="0"/>
          </a:p>
          <a:p>
            <a:pPr marL="0" lvl="0" indent="0" algn="l" rtl="0">
              <a:spcBef>
                <a:spcPts val="0"/>
              </a:spcBef>
              <a:spcAft>
                <a:spcPts val="0"/>
              </a:spcAft>
              <a:buNone/>
            </a:pPr>
            <a:r>
              <a:rPr lang="uk-UA" dirty="0"/>
              <a:t>Значення вказуються за минулий рік та поточний: 2022(кількість викликів)/2023(кількість викликів), 2022(кількість розглянутих матеріалів)/2023(кількість розглянутих матеріалів)</a:t>
            </a: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5</a:t>
            </a:fld>
            <a:endParaRPr/>
          </a:p>
        </p:txBody>
      </p:sp>
    </p:spTree>
    <p:extLst>
      <p:ext uri="{BB962C8B-B14F-4D97-AF65-F5344CB8AC3E}">
        <p14:creationId xmlns:p14="http://schemas.microsoft.com/office/powerpoint/2010/main" val="297413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64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9"/>
        <p:cNvGrpSpPr/>
        <p:nvPr/>
      </p:nvGrpSpPr>
      <p:grpSpPr>
        <a:xfrm>
          <a:off x="0" y="0"/>
          <a:ext cx="0" cy="0"/>
          <a:chOff x="0" y="0"/>
          <a:chExt cx="0" cy="0"/>
        </a:xfrm>
      </p:grpSpPr>
      <p:sp>
        <p:nvSpPr>
          <p:cNvPr id="20" name="Google Shape;20;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jp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jp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1" y="0"/>
            <a:ext cx="12192000" cy="1716833"/>
          </a:xfrm>
          <a:prstGeom prst="rect">
            <a:avLst/>
          </a:prstGeom>
          <a:solidFill>
            <a:srgbClr val="0070C0"/>
          </a:solidFill>
          <a:ln w="127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p:nvPr/>
        </p:nvSpPr>
        <p:spPr>
          <a:xfrm>
            <a:off x="605206" y="3125956"/>
            <a:ext cx="10920627"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4000" b="1" i="0" u="none" strike="noStrike" cap="none" dirty="0">
                <a:solidFill>
                  <a:srgbClr val="182947"/>
                </a:solidFill>
                <a:latin typeface="Montserrat SemiBold" panose="00000700000000000000" pitchFamily="2" charset="-52"/>
                <a:sym typeface="Arial"/>
              </a:rPr>
              <a:t>ЗВІТ</a:t>
            </a:r>
            <a:endParaRPr sz="2000" dirty="0">
              <a:latin typeface="Montserrat SemiBold" panose="00000700000000000000" pitchFamily="2" charset="-52"/>
            </a:endParaRPr>
          </a:p>
          <a:p>
            <a:pPr marL="0" marR="0" lvl="0" indent="0" algn="ctr" rtl="0">
              <a:spcBef>
                <a:spcPts val="0"/>
              </a:spcBef>
              <a:spcAft>
                <a:spcPts val="0"/>
              </a:spcAft>
              <a:buNone/>
            </a:pPr>
            <a:r>
              <a:rPr lang="uk-UA" sz="4000" dirty="0">
                <a:solidFill>
                  <a:srgbClr val="182947"/>
                </a:solidFill>
                <a:latin typeface="Montserrat SemiBold" panose="00000700000000000000" pitchFamily="2" charset="-52"/>
              </a:rPr>
              <a:t>з</a:t>
            </a:r>
            <a:r>
              <a:rPr lang="uk-UA" sz="4000" b="0" i="0" u="none" strike="noStrike" cap="none" dirty="0">
                <a:solidFill>
                  <a:srgbClr val="182947"/>
                </a:solidFill>
                <a:latin typeface="Montserrat SemiBold" panose="00000700000000000000" pitchFamily="2" charset="-52"/>
                <a:sym typeface="Arial"/>
              </a:rPr>
              <a:t>а </a:t>
            </a:r>
            <a:r>
              <a:rPr lang="en-US" sz="4000" b="0" i="0" u="none" strike="noStrike" cap="none" dirty="0">
                <a:solidFill>
                  <a:srgbClr val="182947"/>
                </a:solidFill>
                <a:latin typeface="Montserrat SemiBold" panose="00000700000000000000" pitchFamily="2" charset="-52"/>
                <a:sym typeface="Arial"/>
              </a:rPr>
              <a:t>I </a:t>
            </a:r>
            <a:r>
              <a:rPr lang="uk-UA" sz="4000" b="0" i="0" u="none" strike="noStrike" cap="none" dirty="0">
                <a:solidFill>
                  <a:srgbClr val="182947"/>
                </a:solidFill>
                <a:latin typeface="Montserrat SemiBold" panose="00000700000000000000" pitchFamily="2" charset="-52"/>
                <a:sym typeface="Arial"/>
              </a:rPr>
              <a:t>півріччя 2024 року</a:t>
            </a:r>
            <a:endParaRPr sz="2000" dirty="0">
              <a:latin typeface="Montserrat SemiBold" panose="00000700000000000000" pitchFamily="2" charset="-52"/>
            </a:endParaRPr>
          </a:p>
          <a:p>
            <a:pPr marL="0" marR="0" lvl="0" indent="0" algn="ctr" rtl="0">
              <a:spcBef>
                <a:spcPts val="0"/>
              </a:spcBef>
              <a:spcAft>
                <a:spcPts val="0"/>
              </a:spcAft>
              <a:buNone/>
            </a:pPr>
            <a:r>
              <a:rPr lang="uk-UA" sz="4000" b="0" i="0" u="none" strike="noStrike" cap="none" dirty="0">
                <a:solidFill>
                  <a:srgbClr val="182947"/>
                </a:solidFill>
                <a:latin typeface="Montserrat SemiBold" panose="00000700000000000000" pitchFamily="2" charset="-52"/>
                <a:sym typeface="Arial"/>
              </a:rPr>
              <a:t>поліцейського офіцера громади</a:t>
            </a:r>
            <a:endParaRPr lang="uk-UA" sz="2000" dirty="0">
              <a:latin typeface="Montserrat SemiBold" panose="00000700000000000000" pitchFamily="2" charset="-52"/>
            </a:endParaRPr>
          </a:p>
          <a:p>
            <a:pPr marL="0" marR="0" lvl="0" indent="0" algn="ctr" rtl="0">
              <a:spcBef>
                <a:spcPts val="0"/>
              </a:spcBef>
              <a:spcAft>
                <a:spcPts val="0"/>
              </a:spcAft>
              <a:buNone/>
            </a:pPr>
            <a:r>
              <a:rPr lang="uk-UA" sz="4000" b="0" i="0" u="none" strike="noStrike" cap="none" dirty="0" err="1">
                <a:solidFill>
                  <a:schemeClr val="tx1"/>
                </a:solidFill>
                <a:latin typeface="Montserrat SemiBold" panose="00000700000000000000" pitchFamily="2" charset="-52"/>
                <a:sym typeface="Arial"/>
              </a:rPr>
              <a:t>Степненської</a:t>
            </a:r>
            <a:r>
              <a:rPr lang="uk-UA" sz="4000" b="0" i="0" u="none" strike="noStrike" cap="none" dirty="0">
                <a:solidFill>
                  <a:srgbClr val="FF0000"/>
                </a:solidFill>
                <a:latin typeface="Montserrat SemiBold" panose="00000700000000000000" pitchFamily="2" charset="-52"/>
                <a:sym typeface="Arial"/>
              </a:rPr>
              <a:t> </a:t>
            </a:r>
            <a:r>
              <a:rPr lang="uk-UA" sz="4000" b="0" i="0" u="none" strike="noStrike" cap="none" dirty="0">
                <a:solidFill>
                  <a:srgbClr val="182947"/>
                </a:solidFill>
                <a:latin typeface="Montserrat SemiBold" panose="00000700000000000000" pitchFamily="2" charset="-52"/>
                <a:sym typeface="Arial"/>
              </a:rPr>
              <a:t>громади</a:t>
            </a:r>
            <a:endParaRPr sz="4000" b="0" i="0" u="none" strike="noStrike" cap="none" dirty="0">
              <a:solidFill>
                <a:srgbClr val="182947"/>
              </a:solidFill>
              <a:latin typeface="Montserrat SemiBold" panose="00000700000000000000" pitchFamily="2" charset="-52"/>
              <a:sym typeface="Arial"/>
            </a:endParaRPr>
          </a:p>
        </p:txBody>
      </p:sp>
      <p:cxnSp>
        <p:nvCxnSpPr>
          <p:cNvPr id="91" name="Google Shape;91;p1"/>
          <p:cNvCxnSpPr/>
          <p:nvPr/>
        </p:nvCxnSpPr>
        <p:spPr>
          <a:xfrm>
            <a:off x="1" y="1927952"/>
            <a:ext cx="4973215" cy="0"/>
          </a:xfrm>
          <a:prstGeom prst="straightConnector1">
            <a:avLst/>
          </a:prstGeom>
          <a:noFill/>
          <a:ln w="57150" cap="flat" cmpd="sng">
            <a:solidFill>
              <a:schemeClr val="accent4"/>
            </a:solidFill>
            <a:prstDash val="solid"/>
            <a:miter lim="800000"/>
            <a:headEnd type="none" w="sm" len="sm"/>
            <a:tailEnd type="none" w="sm" len="sm"/>
          </a:ln>
        </p:spPr>
      </p:cxnSp>
      <p:cxnSp>
        <p:nvCxnSpPr>
          <p:cNvPr id="92" name="Google Shape;92;p1"/>
          <p:cNvCxnSpPr/>
          <p:nvPr/>
        </p:nvCxnSpPr>
        <p:spPr>
          <a:xfrm>
            <a:off x="6935821" y="1927952"/>
            <a:ext cx="5245245" cy="0"/>
          </a:xfrm>
          <a:prstGeom prst="straightConnector1">
            <a:avLst/>
          </a:prstGeom>
          <a:noFill/>
          <a:ln w="57150" cap="flat" cmpd="sng">
            <a:solidFill>
              <a:schemeClr val="accent4"/>
            </a:solidFill>
            <a:prstDash val="solid"/>
            <a:miter lim="800000"/>
            <a:headEnd type="none" w="sm" len="sm"/>
            <a:tailEnd type="none" w="sm" len="sm"/>
          </a:ln>
        </p:spPr>
      </p:cxnSp>
      <p:pic>
        <p:nvPicPr>
          <p:cNvPr id="93" name="Google Shape;93;p1"/>
          <p:cNvPicPr preferRelativeResize="0"/>
          <p:nvPr/>
        </p:nvPicPr>
        <p:blipFill rotWithShape="1">
          <a:blip r:embed="rId3">
            <a:alphaModFix/>
          </a:blip>
          <a:srcRect/>
          <a:stretch/>
        </p:blipFill>
        <p:spPr>
          <a:xfrm>
            <a:off x="3068954" y="400236"/>
            <a:ext cx="5993130" cy="5029200"/>
          </a:xfrm>
          <a:prstGeom prst="rect">
            <a:avLst/>
          </a:prstGeom>
          <a:noFill/>
          <a:ln>
            <a:noFill/>
          </a:ln>
        </p:spPr>
      </p:pic>
    </p:spTree>
    <p:extLst>
      <p:ext uri="{BB962C8B-B14F-4D97-AF65-F5344CB8AC3E}">
        <p14:creationId xmlns:p14="http://schemas.microsoft.com/office/powerpoint/2010/main" val="172067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75" name="Google Shape;175;p7"/>
          <p:cNvSpPr txBox="1"/>
          <p:nvPr/>
        </p:nvSpPr>
        <p:spPr>
          <a:xfrm>
            <a:off x="260271" y="579421"/>
            <a:ext cx="64419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cxnSp>
        <p:nvCxnSpPr>
          <p:cNvPr id="177" name="Google Shape;177;p7"/>
          <p:cNvCxnSpPr/>
          <p:nvPr/>
        </p:nvCxnSpPr>
        <p:spPr>
          <a:xfrm flipV="1">
            <a:off x="4138191" y="2213586"/>
            <a:ext cx="3832698" cy="10677"/>
          </a:xfrm>
          <a:prstGeom prst="straightConnector1">
            <a:avLst/>
          </a:prstGeom>
          <a:noFill/>
          <a:ln w="38100" cap="flat" cmpd="sng">
            <a:solidFill>
              <a:schemeClr val="accent4"/>
            </a:solidFill>
            <a:prstDash val="solid"/>
            <a:miter lim="800000"/>
            <a:headEnd type="none" w="sm" len="sm"/>
            <a:tailEnd type="none" w="sm" len="sm"/>
          </a:ln>
        </p:spPr>
      </p:cxnSp>
      <p:sp>
        <p:nvSpPr>
          <p:cNvPr id="181" name="Google Shape;181;p7"/>
          <p:cNvSpPr txBox="1"/>
          <p:nvPr/>
        </p:nvSpPr>
        <p:spPr>
          <a:xfrm>
            <a:off x="4221111" y="1751989"/>
            <a:ext cx="374977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SemiBold" panose="00000700000000000000" pitchFamily="2" charset="-52"/>
                <a:ea typeface="Proxima Nova"/>
                <a:cs typeface="Proxima Nova"/>
                <a:sym typeface="Proxima Nova"/>
              </a:rPr>
              <a:t>У сфері благоустрою</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4" name="Прямоугольник 3"/>
          <p:cNvSpPr/>
          <p:nvPr/>
        </p:nvSpPr>
        <p:spPr>
          <a:xfrm>
            <a:off x="260270" y="2402958"/>
            <a:ext cx="4428687" cy="4004180"/>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TextBox 20"/>
          <p:cNvSpPr txBox="1"/>
          <p:nvPr/>
        </p:nvSpPr>
        <p:spPr>
          <a:xfrm>
            <a:off x="260271" y="2505670"/>
            <a:ext cx="4273169" cy="1200329"/>
          </a:xfrm>
          <a:prstGeom prst="rect">
            <a:avLst/>
          </a:prstGeom>
          <a:noFill/>
        </p:spPr>
        <p:txBody>
          <a:bodyPr wrap="square" rtlCol="0">
            <a:spAutoFit/>
          </a:bodyPr>
          <a:lstStyle/>
          <a:p>
            <a:pPr algn="ctr"/>
            <a:r>
              <a:rPr lang="uk-UA" sz="1800" b="1" u="sng" dirty="0">
                <a:solidFill>
                  <a:srgbClr val="182947"/>
                </a:solidFill>
                <a:latin typeface="Montserrat Light" panose="00000400000000000000" pitchFamily="2" charset="-52"/>
              </a:rPr>
              <a:t>Спільно</a:t>
            </a:r>
          </a:p>
          <a:p>
            <a:pPr algn="ctr"/>
            <a:r>
              <a:rPr lang="uk-UA" sz="1800" b="1" u="sng" dirty="0">
                <a:solidFill>
                  <a:srgbClr val="182947"/>
                </a:solidFill>
                <a:latin typeface="Montserrat Light" panose="00000400000000000000" pitchFamily="2" charset="-52"/>
              </a:rPr>
              <a:t>організували/ініціювали/ провели такі профілактичні заходи:</a:t>
            </a:r>
          </a:p>
          <a:p>
            <a:pPr algn="ctr"/>
            <a:r>
              <a:rPr lang="uk-UA" sz="1800" b="1" u="sng" dirty="0">
                <a:solidFill>
                  <a:srgbClr val="182947"/>
                </a:solidFill>
                <a:latin typeface="Montserrat Light" panose="00000400000000000000" pitchFamily="2" charset="-52"/>
              </a:rPr>
              <a:t>- толока</a:t>
            </a:r>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0883" y="4348716"/>
            <a:ext cx="4465675" cy="2498661"/>
          </a:xfrm>
          <a:prstGeom prst="rect">
            <a:avLst/>
          </a:prstGeom>
        </p:spPr>
      </p:pic>
      <p:sp>
        <p:nvSpPr>
          <p:cNvPr id="30" name="Прямоугольник 29"/>
          <p:cNvSpPr/>
          <p:nvPr/>
        </p:nvSpPr>
        <p:spPr>
          <a:xfrm>
            <a:off x="7625198" y="2402958"/>
            <a:ext cx="4373208" cy="4004179"/>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TextBox 30"/>
          <p:cNvSpPr txBox="1"/>
          <p:nvPr/>
        </p:nvSpPr>
        <p:spPr>
          <a:xfrm>
            <a:off x="7780714" y="2505670"/>
            <a:ext cx="4273169" cy="1200329"/>
          </a:xfrm>
          <a:prstGeom prst="rect">
            <a:avLst/>
          </a:prstGeom>
          <a:noFill/>
        </p:spPr>
        <p:txBody>
          <a:bodyPr wrap="square" rtlCol="0">
            <a:spAutoFit/>
          </a:bodyPr>
          <a:lstStyle/>
          <a:p>
            <a:pPr algn="ctr"/>
            <a:r>
              <a:rPr lang="uk-UA" sz="1800" b="1" u="sng" dirty="0">
                <a:solidFill>
                  <a:srgbClr val="182947"/>
                </a:solidFill>
                <a:latin typeface="Montserrat Light" panose="00000400000000000000" pitchFamily="2" charset="-52"/>
              </a:rPr>
              <a:t>Співпраця по напрямку з такими комунальними службами:</a:t>
            </a:r>
          </a:p>
          <a:p>
            <a:pPr algn="ctr"/>
            <a:r>
              <a:rPr lang="uk-UA" sz="1800" b="1" u="sng" dirty="0">
                <a:solidFill>
                  <a:srgbClr val="182947"/>
                </a:solidFill>
                <a:latin typeface="Montserrat Light" panose="00000400000000000000" pitchFamily="2" charset="-52"/>
              </a:rPr>
              <a:t>«Степок»</a:t>
            </a:r>
          </a:p>
          <a:p>
            <a:pPr algn="ctr"/>
            <a:r>
              <a:rPr lang="uk-UA" sz="1800" b="1" u="sng" dirty="0">
                <a:solidFill>
                  <a:srgbClr val="182947"/>
                </a:solidFill>
                <a:latin typeface="Montserrat Light" panose="00000400000000000000" pitchFamily="2" charset="-52"/>
              </a:rPr>
              <a:t>Небайдуже населення</a:t>
            </a:r>
          </a:p>
        </p:txBody>
      </p:sp>
      <p:sp>
        <p:nvSpPr>
          <p:cNvPr id="11" name="Google Shape;185;p7"/>
          <p:cNvSpPr txBox="1"/>
          <p:nvPr/>
        </p:nvSpPr>
        <p:spPr>
          <a:xfrm>
            <a:off x="5686798" y="3410328"/>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pic>
        <p:nvPicPr>
          <p:cNvPr id="12" name="Google Shape;169;p6"/>
          <p:cNvPicPr preferRelativeResize="0"/>
          <p:nvPr/>
        </p:nvPicPr>
        <p:blipFill rotWithShape="1">
          <a:blip r:embed="rId5">
            <a:alphaModFix/>
          </a:blip>
          <a:srcRect/>
          <a:stretch/>
        </p:blipFill>
        <p:spPr>
          <a:xfrm>
            <a:off x="5661813" y="2423679"/>
            <a:ext cx="993282" cy="1046232"/>
          </a:xfrm>
          <a:prstGeom prst="rect">
            <a:avLst/>
          </a:prstGeom>
          <a:noFill/>
          <a:ln>
            <a:noFill/>
          </a:ln>
        </p:spPr>
      </p:pic>
    </p:spTree>
    <p:extLst>
      <p:ext uri="{BB962C8B-B14F-4D97-AF65-F5344CB8AC3E}">
        <p14:creationId xmlns:p14="http://schemas.microsoft.com/office/powerpoint/2010/main" val="135889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1" name="TextBox 10"/>
          <p:cNvSpPr txBox="1"/>
          <p:nvPr/>
        </p:nvSpPr>
        <p:spPr>
          <a:xfrm>
            <a:off x="262645" y="525117"/>
            <a:ext cx="7173759" cy="523220"/>
          </a:xfrm>
          <a:prstGeom prst="rect">
            <a:avLst/>
          </a:prstGeom>
          <a:noFill/>
        </p:spPr>
        <p:txBody>
          <a:bodyPr wrap="none" rtlCol="0">
            <a:spAutoFit/>
          </a:bodyPr>
          <a:lstStyle/>
          <a:p>
            <a:r>
              <a:rPr lang="uk-UA" sz="2800" b="1" dirty="0">
                <a:solidFill>
                  <a:schemeClr val="bg1"/>
                </a:solidFill>
                <a:latin typeface="Montserrat SemiBold" panose="00000700000000000000" pitchFamily="2" charset="-52"/>
                <a:cs typeface="Arial" panose="020B0604020202020204" pitchFamily="34" charset="0"/>
              </a:rPr>
              <a:t>ВЗАЄМОДІЯ З ІНШИМИ СЛУЖБАМИ</a:t>
            </a:r>
          </a:p>
        </p:txBody>
      </p:sp>
      <p:cxnSp>
        <p:nvCxnSpPr>
          <p:cNvPr id="12" name="Прямая соединительная линия 11"/>
          <p:cNvCxnSpPr/>
          <p:nvPr/>
        </p:nvCxnSpPr>
        <p:spPr>
          <a:xfrm>
            <a:off x="776177" y="2062716"/>
            <a:ext cx="10686155" cy="103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a:off x="796379" y="2062716"/>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2126873" y="2062716"/>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flipH="1">
            <a:off x="3383378" y="2058631"/>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a:off x="4708096" y="2081289"/>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H="1">
            <a:off x="6074463" y="2058631"/>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flipH="1">
            <a:off x="7425549" y="2066802"/>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a:off x="8756043" y="2066801"/>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flipH="1">
            <a:off x="10094388" y="2058630"/>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Прямая соединительная линия 38"/>
          <p:cNvCxnSpPr/>
          <p:nvPr/>
        </p:nvCxnSpPr>
        <p:spPr>
          <a:xfrm flipH="1">
            <a:off x="11462332" y="2058629"/>
            <a:ext cx="588" cy="94406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03265" y="4510540"/>
            <a:ext cx="1811714" cy="646331"/>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Громадські</a:t>
            </a:r>
          </a:p>
          <a:p>
            <a:pPr algn="r"/>
            <a:r>
              <a:rPr lang="uk-UA" sz="1800" dirty="0">
                <a:solidFill>
                  <a:srgbClr val="182947"/>
                </a:solidFill>
                <a:latin typeface="Montserrat SemiBold" panose="00000700000000000000" pitchFamily="2" charset="-52"/>
              </a:rPr>
              <a:t> формування</a:t>
            </a:r>
          </a:p>
        </p:txBody>
      </p:sp>
      <p:sp>
        <p:nvSpPr>
          <p:cNvPr id="41" name="TextBox 40"/>
          <p:cNvSpPr txBox="1"/>
          <p:nvPr/>
        </p:nvSpPr>
        <p:spPr>
          <a:xfrm rot="16200000">
            <a:off x="1679560" y="4238549"/>
            <a:ext cx="896399" cy="369332"/>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ДСНС</a:t>
            </a:r>
          </a:p>
        </p:txBody>
      </p:sp>
      <p:sp>
        <p:nvSpPr>
          <p:cNvPr id="43" name="TextBox 42"/>
          <p:cNvSpPr txBox="1"/>
          <p:nvPr/>
        </p:nvSpPr>
        <p:spPr>
          <a:xfrm rot="16200000">
            <a:off x="2043309" y="5019171"/>
            <a:ext cx="2582759" cy="400110"/>
          </a:xfrm>
          <a:prstGeom prst="rect">
            <a:avLst/>
          </a:prstGeom>
          <a:noFill/>
        </p:spPr>
        <p:txBody>
          <a:bodyPr wrap="none" rtlCol="0">
            <a:spAutoFit/>
          </a:bodyPr>
          <a:lstStyle/>
          <a:p>
            <a:pPr algn="r"/>
            <a:r>
              <a:rPr lang="uk-UA" sz="2000" dirty="0">
                <a:solidFill>
                  <a:srgbClr val="182947"/>
                </a:solidFill>
                <a:latin typeface="Montserrat SemiBold" panose="00000700000000000000" pitchFamily="2" charset="-52"/>
              </a:rPr>
              <a:t>Заклади охорони</a:t>
            </a:r>
          </a:p>
        </p:txBody>
      </p:sp>
      <p:sp>
        <p:nvSpPr>
          <p:cNvPr id="44" name="TextBox 43"/>
          <p:cNvSpPr txBox="1"/>
          <p:nvPr/>
        </p:nvSpPr>
        <p:spPr>
          <a:xfrm rot="16200000">
            <a:off x="3179853" y="4896060"/>
            <a:ext cx="2892137" cy="646331"/>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Безоплатна вторинна</a:t>
            </a:r>
          </a:p>
          <a:p>
            <a:pPr algn="r"/>
            <a:r>
              <a:rPr lang="uk-UA" sz="1800" dirty="0">
                <a:solidFill>
                  <a:srgbClr val="182947"/>
                </a:solidFill>
                <a:latin typeface="Montserrat SemiBold" panose="00000700000000000000" pitchFamily="2" charset="-52"/>
              </a:rPr>
              <a:t>Правова допомога</a:t>
            </a:r>
          </a:p>
        </p:txBody>
      </p:sp>
      <p:sp>
        <p:nvSpPr>
          <p:cNvPr id="45" name="TextBox 44"/>
          <p:cNvSpPr txBox="1"/>
          <p:nvPr/>
        </p:nvSpPr>
        <p:spPr>
          <a:xfrm rot="16200000">
            <a:off x="5191206" y="4519193"/>
            <a:ext cx="1552028" cy="369332"/>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Волонтери</a:t>
            </a:r>
          </a:p>
        </p:txBody>
      </p:sp>
      <p:sp>
        <p:nvSpPr>
          <p:cNvPr id="46" name="TextBox 45"/>
          <p:cNvSpPr txBox="1"/>
          <p:nvPr/>
        </p:nvSpPr>
        <p:spPr>
          <a:xfrm rot="16200000">
            <a:off x="6412475" y="4576259"/>
            <a:ext cx="1943161" cy="646331"/>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Лісові</a:t>
            </a:r>
          </a:p>
          <a:p>
            <a:pPr algn="r"/>
            <a:r>
              <a:rPr lang="uk-UA" sz="1800" dirty="0">
                <a:solidFill>
                  <a:srgbClr val="182947"/>
                </a:solidFill>
                <a:latin typeface="Montserrat SemiBold" panose="00000700000000000000" pitchFamily="2" charset="-52"/>
              </a:rPr>
              <a:t> господарства</a:t>
            </a:r>
          </a:p>
        </p:txBody>
      </p:sp>
      <p:sp>
        <p:nvSpPr>
          <p:cNvPr id="47" name="TextBox 46"/>
          <p:cNvSpPr txBox="1"/>
          <p:nvPr/>
        </p:nvSpPr>
        <p:spPr>
          <a:xfrm rot="16200000">
            <a:off x="7756807" y="4576259"/>
            <a:ext cx="1879041" cy="646331"/>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Рибне</a:t>
            </a:r>
          </a:p>
          <a:p>
            <a:pPr algn="r"/>
            <a:r>
              <a:rPr lang="uk-UA" sz="1800" dirty="0">
                <a:solidFill>
                  <a:srgbClr val="182947"/>
                </a:solidFill>
                <a:latin typeface="Montserrat SemiBold" panose="00000700000000000000" pitchFamily="2" charset="-52"/>
              </a:rPr>
              <a:t>господарства</a:t>
            </a:r>
          </a:p>
        </p:txBody>
      </p:sp>
      <p:sp>
        <p:nvSpPr>
          <p:cNvPr id="48" name="TextBox 47"/>
          <p:cNvSpPr txBox="1"/>
          <p:nvPr/>
        </p:nvSpPr>
        <p:spPr>
          <a:xfrm rot="16200000">
            <a:off x="8648368" y="5042780"/>
            <a:ext cx="2906565" cy="646331"/>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Служба</a:t>
            </a:r>
          </a:p>
          <a:p>
            <a:pPr algn="r"/>
            <a:r>
              <a:rPr lang="uk-UA" sz="1800" dirty="0">
                <a:solidFill>
                  <a:srgbClr val="182947"/>
                </a:solidFill>
                <a:latin typeface="Montserrat SemiBold" panose="00000700000000000000" pitchFamily="2" charset="-52"/>
              </a:rPr>
              <a:t> земельного кадастру</a:t>
            </a:r>
          </a:p>
        </p:txBody>
      </p:sp>
      <p:sp>
        <p:nvSpPr>
          <p:cNvPr id="49" name="TextBox 48"/>
          <p:cNvSpPr txBox="1"/>
          <p:nvPr/>
        </p:nvSpPr>
        <p:spPr>
          <a:xfrm rot="16200000">
            <a:off x="10013198" y="5035493"/>
            <a:ext cx="2768708" cy="646331"/>
          </a:xfrm>
          <a:prstGeom prst="rect">
            <a:avLst/>
          </a:prstGeom>
          <a:noFill/>
        </p:spPr>
        <p:txBody>
          <a:bodyPr wrap="none" rtlCol="0">
            <a:spAutoFit/>
          </a:bodyPr>
          <a:lstStyle/>
          <a:p>
            <a:pPr algn="r"/>
            <a:r>
              <a:rPr lang="uk-UA" sz="1800" dirty="0">
                <a:solidFill>
                  <a:srgbClr val="182947"/>
                </a:solidFill>
                <a:latin typeface="Montserrat SemiBold" panose="00000700000000000000" pitchFamily="2" charset="-52"/>
              </a:rPr>
              <a:t>Служба</a:t>
            </a:r>
          </a:p>
          <a:p>
            <a:pPr algn="r"/>
            <a:r>
              <a:rPr lang="uk-UA" sz="1800" dirty="0">
                <a:solidFill>
                  <a:srgbClr val="182947"/>
                </a:solidFill>
                <a:latin typeface="Montserrat SemiBold" panose="00000700000000000000" pitchFamily="2" charset="-52"/>
              </a:rPr>
              <a:t> соціального захисту</a:t>
            </a:r>
          </a:p>
        </p:txBody>
      </p:sp>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6886" y="2452882"/>
            <a:ext cx="1590671" cy="1590671"/>
          </a:xfrm>
          <a:prstGeom prst="rect">
            <a:avLst/>
          </a:prstGeom>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9868" y="2453236"/>
            <a:ext cx="1575744" cy="1575744"/>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5469" y="2453761"/>
            <a:ext cx="1596850" cy="1596850"/>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1546" y="2452882"/>
            <a:ext cx="1588287" cy="1588287"/>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5706" y="2461052"/>
            <a:ext cx="1560112" cy="1560112"/>
          </a:xfrm>
          <a:prstGeom prst="rect">
            <a:avLst/>
          </a:prstGeom>
        </p:spPr>
      </p:pic>
      <p:pic>
        <p:nvPicPr>
          <p:cNvPr id="20" name="Рисунок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7342" y="2461052"/>
            <a:ext cx="1560112" cy="1560112"/>
          </a:xfrm>
          <a:prstGeom prst="rect">
            <a:avLst/>
          </a:prstGeom>
        </p:spPr>
      </p:pic>
      <p:pic>
        <p:nvPicPr>
          <p:cNvPr id="18" name="Рисунок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8510" y="2452882"/>
            <a:ext cx="1560112" cy="1560112"/>
          </a:xfrm>
          <a:prstGeom prst="rect">
            <a:avLst/>
          </a:prstGeom>
        </p:spPr>
      </p:pic>
      <p:pic>
        <p:nvPicPr>
          <p:cNvPr id="17" name="Рисунок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6184" y="2437164"/>
            <a:ext cx="1584000" cy="1584000"/>
          </a:xfrm>
          <a:prstGeom prst="rect">
            <a:avLst/>
          </a:prstGeom>
        </p:spPr>
      </p:pic>
      <p:pic>
        <p:nvPicPr>
          <p:cNvPr id="16" name="Рисунок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066" y="2437164"/>
            <a:ext cx="1584000" cy="1584000"/>
          </a:xfrm>
          <a:prstGeom prst="rect">
            <a:avLst/>
          </a:prstGeom>
        </p:spPr>
      </p:pic>
    </p:spTree>
    <p:extLst>
      <p:ext uri="{BB962C8B-B14F-4D97-AF65-F5344CB8AC3E}">
        <p14:creationId xmlns:p14="http://schemas.microsoft.com/office/powerpoint/2010/main" val="35298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8"/>
          <p:cNvPicPr preferRelativeResize="0"/>
          <p:nvPr/>
        </p:nvPicPr>
        <p:blipFill rotWithShape="1">
          <a:blip r:embed="rId3">
            <a:alphaModFix/>
          </a:blip>
          <a:srcRect/>
          <a:stretch/>
        </p:blipFill>
        <p:spPr>
          <a:xfrm>
            <a:off x="-66677" y="-1043"/>
            <a:ext cx="12258677" cy="6857960"/>
          </a:xfrm>
          <a:prstGeom prst="rect">
            <a:avLst/>
          </a:prstGeom>
          <a:noFill/>
          <a:ln>
            <a:noFill/>
          </a:ln>
        </p:spPr>
      </p:pic>
      <p:sp>
        <p:nvSpPr>
          <p:cNvPr id="201" name="Google Shape;201;p8"/>
          <p:cNvSpPr txBox="1"/>
          <p:nvPr/>
        </p:nvSpPr>
        <p:spPr>
          <a:xfrm>
            <a:off x="260271" y="579421"/>
            <a:ext cx="551144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202" name="Google Shape;202;p8"/>
          <p:cNvSpPr txBox="1"/>
          <p:nvPr/>
        </p:nvSpPr>
        <p:spPr>
          <a:xfrm>
            <a:off x="992042" y="1868585"/>
            <a:ext cx="617243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громадської безпеки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03" name="Google Shape;203;p8"/>
          <p:cNvCxnSpPr/>
          <p:nvPr/>
        </p:nvCxnSpPr>
        <p:spPr>
          <a:xfrm>
            <a:off x="1044022" y="2452313"/>
            <a:ext cx="5728567" cy="10139"/>
          </a:xfrm>
          <a:prstGeom prst="straightConnector1">
            <a:avLst/>
          </a:prstGeom>
          <a:noFill/>
          <a:ln w="28575" cap="flat" cmpd="sng">
            <a:solidFill>
              <a:schemeClr val="accent4"/>
            </a:solidFill>
            <a:prstDash val="solid"/>
            <a:miter lim="800000"/>
            <a:headEnd type="none" w="sm" len="sm"/>
            <a:tailEnd type="none" w="sm" len="sm"/>
          </a:ln>
        </p:spPr>
      </p:cxnSp>
      <p:sp>
        <p:nvSpPr>
          <p:cNvPr id="204" name="Google Shape;204;p8"/>
          <p:cNvSpPr txBox="1"/>
          <p:nvPr/>
        </p:nvSpPr>
        <p:spPr>
          <a:xfrm>
            <a:off x="400949" y="2629967"/>
            <a:ext cx="9456484"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44 КУпАП </a:t>
            </a:r>
            <a:endParaRPr dirty="0">
              <a:latin typeface="Montserrat Medium" panose="000006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Незаконні виробництво, придбання, зберігання, перевезення, пересилання</a:t>
            </a:r>
            <a:endParaRPr sz="1600" dirty="0">
              <a:latin typeface="Montserrat Light" panose="000004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наркотичних засобів без мети збуту в невеликих розмірів</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08" name="Google Shape;208;p8"/>
          <p:cNvSpPr txBox="1"/>
          <p:nvPr/>
        </p:nvSpPr>
        <p:spPr>
          <a:xfrm>
            <a:off x="402929" y="3510170"/>
            <a:ext cx="5226128"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51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Дрібне викрадення чужого майна</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10" name="Google Shape;210;p8"/>
          <p:cNvSpPr txBox="1"/>
          <p:nvPr/>
        </p:nvSpPr>
        <p:spPr>
          <a:xfrm>
            <a:off x="400948" y="4240236"/>
            <a:ext cx="983832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152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державних стандартів, норм і правил</a:t>
            </a:r>
            <a:r>
              <a:rPr lang="uk-UA" sz="1600" dirty="0">
                <a:latin typeface="Montserrat Light" panose="00000400000000000000" pitchFamily="2" charset="-52"/>
                <a:ea typeface="Proxima Nova"/>
              </a:rPr>
              <a:t> </a:t>
            </a:r>
            <a:r>
              <a:rPr lang="uk-UA" sz="1600" dirty="0">
                <a:solidFill>
                  <a:srgbClr val="182947"/>
                </a:solidFill>
                <a:latin typeface="Montserrat Light" panose="00000400000000000000" pitchFamily="2" charset="-52"/>
                <a:ea typeface="Proxima Nova"/>
                <a:cs typeface="Proxima Nova"/>
                <a:sym typeface="Proxima Nova"/>
              </a:rPr>
              <a:t>у сфері благоустрою населених пунктів</a:t>
            </a:r>
            <a:endParaRPr sz="1600" dirty="0">
              <a:solidFill>
                <a:srgbClr val="182947"/>
              </a:solidFill>
              <a:latin typeface="Montserrat Light" panose="00000400000000000000" pitchFamily="2" charset="-52"/>
              <a:ea typeface="Proxima Nova"/>
              <a:cs typeface="Proxima Nova"/>
              <a:sym typeface="Proxima Nova"/>
            </a:endParaRPr>
          </a:p>
        </p:txBody>
      </p:sp>
      <p:pic>
        <p:nvPicPr>
          <p:cNvPr id="212" name="Google Shape;212;p8"/>
          <p:cNvPicPr preferRelativeResize="0"/>
          <p:nvPr/>
        </p:nvPicPr>
        <p:blipFill rotWithShape="1">
          <a:blip r:embed="rId4">
            <a:alphaModFix/>
          </a:blip>
          <a:srcRect/>
          <a:stretch/>
        </p:blipFill>
        <p:spPr>
          <a:xfrm>
            <a:off x="260272" y="1833434"/>
            <a:ext cx="578684" cy="634350"/>
          </a:xfrm>
          <a:prstGeom prst="rect">
            <a:avLst/>
          </a:prstGeom>
          <a:noFill/>
          <a:ln>
            <a:noFill/>
          </a:ln>
        </p:spPr>
      </p:pic>
      <p:sp>
        <p:nvSpPr>
          <p:cNvPr id="16" name="Google Shape;185;p7"/>
          <p:cNvSpPr txBox="1"/>
          <p:nvPr/>
        </p:nvSpPr>
        <p:spPr>
          <a:xfrm>
            <a:off x="10706894" y="2793278"/>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7" name="Google Shape;185;p7"/>
          <p:cNvSpPr txBox="1"/>
          <p:nvPr/>
        </p:nvSpPr>
        <p:spPr>
          <a:xfrm>
            <a:off x="10706894" y="3655501"/>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8" name="Google Shape;185;p7"/>
          <p:cNvSpPr txBox="1"/>
          <p:nvPr/>
        </p:nvSpPr>
        <p:spPr>
          <a:xfrm>
            <a:off x="10732447" y="4439454"/>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9" name="Google Shape;221;p9"/>
          <p:cNvSpPr txBox="1"/>
          <p:nvPr/>
        </p:nvSpPr>
        <p:spPr>
          <a:xfrm>
            <a:off x="400948" y="4974834"/>
            <a:ext cx="10109141"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156 КУпАП </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правил торгівлі пивом, алкогольними,</a:t>
            </a:r>
            <a:r>
              <a:rPr lang="uk-UA" sz="1600" dirty="0">
                <a:latin typeface="Montserrat Light" panose="00000400000000000000" pitchFamily="2" charset="-52"/>
                <a:ea typeface="Proxima Nova"/>
              </a:rPr>
              <a:t> </a:t>
            </a:r>
            <a:r>
              <a:rPr lang="uk-UA" sz="1600" dirty="0">
                <a:solidFill>
                  <a:srgbClr val="182947"/>
                </a:solidFill>
                <a:latin typeface="Montserrat Light" panose="00000400000000000000" pitchFamily="2" charset="-52"/>
                <a:ea typeface="Proxima Nova"/>
                <a:cs typeface="Proxima Nova"/>
                <a:sym typeface="Proxima Nova"/>
              </a:rPr>
              <a:t>слабоалкогольними напоями і тютюновими виробами</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0" name="Google Shape;185;p7"/>
          <p:cNvSpPr txBox="1"/>
          <p:nvPr/>
        </p:nvSpPr>
        <p:spPr>
          <a:xfrm>
            <a:off x="10732447" y="5191738"/>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10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1" name="Google Shape;237;p10"/>
          <p:cNvSpPr txBox="1"/>
          <p:nvPr/>
        </p:nvSpPr>
        <p:spPr>
          <a:xfrm>
            <a:off x="400948" y="5951121"/>
            <a:ext cx="917786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b="1" dirty="0">
                <a:solidFill>
                  <a:srgbClr val="182947"/>
                </a:solidFill>
                <a:latin typeface="Montserrat SemiBold" panose="00000700000000000000" pitchFamily="2" charset="-52"/>
                <a:ea typeface="Proxima Nova"/>
                <a:cs typeface="Proxima Nova"/>
                <a:sym typeface="Proxima Nova"/>
              </a:rPr>
              <a:t>СТ. 176 КУпАП </a:t>
            </a:r>
            <a:endParaRPr sz="1600"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Придбання самогону та інших міцних спиртних напоїв домашнього вироблення</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2" name="Google Shape;185;p7"/>
          <p:cNvSpPr txBox="1"/>
          <p:nvPr/>
        </p:nvSpPr>
        <p:spPr>
          <a:xfrm>
            <a:off x="10732447" y="6024327"/>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1</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a:stretch/>
        </p:blipFill>
        <p:spPr>
          <a:xfrm>
            <a:off x="-66677" y="-1043"/>
            <a:ext cx="12258677" cy="6857960"/>
          </a:xfrm>
          <a:prstGeom prst="rect">
            <a:avLst/>
          </a:prstGeom>
          <a:noFill/>
          <a:ln>
            <a:noFill/>
          </a:ln>
        </p:spPr>
      </p:pic>
      <p:sp>
        <p:nvSpPr>
          <p:cNvPr id="218" name="Google Shape;218;p9"/>
          <p:cNvSpPr txBox="1"/>
          <p:nvPr/>
        </p:nvSpPr>
        <p:spPr>
          <a:xfrm>
            <a:off x="260272" y="579421"/>
            <a:ext cx="48397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chemeClr val="lt1"/>
                </a:solidFill>
                <a:latin typeface="Proxima Nova"/>
                <a:ea typeface="Proxima Nova"/>
                <a:cs typeface="Proxima Nova"/>
                <a:sym typeface="Proxima Nova"/>
              </a:rPr>
              <a:t>ПРОФІЛАКТИЧНА РОБОТА</a:t>
            </a:r>
            <a:endParaRPr sz="2800">
              <a:solidFill>
                <a:schemeClr val="lt1"/>
              </a:solidFill>
              <a:latin typeface="Proxima Nova"/>
              <a:ea typeface="Proxima Nova"/>
              <a:cs typeface="Proxima Nova"/>
              <a:sym typeface="Proxima Nova"/>
            </a:endParaRPr>
          </a:p>
        </p:txBody>
      </p:sp>
      <p:sp>
        <p:nvSpPr>
          <p:cNvPr id="219" name="Google Shape;219;p9"/>
          <p:cNvSpPr txBox="1"/>
          <p:nvPr/>
        </p:nvSpPr>
        <p:spPr>
          <a:xfrm>
            <a:off x="913415" y="1807024"/>
            <a:ext cx="64017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громадської безпеки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20" name="Google Shape;220;p9"/>
          <p:cNvCxnSpPr/>
          <p:nvPr/>
        </p:nvCxnSpPr>
        <p:spPr>
          <a:xfrm flipV="1">
            <a:off x="913415" y="2393430"/>
            <a:ext cx="5677260" cy="468"/>
          </a:xfrm>
          <a:prstGeom prst="straightConnector1">
            <a:avLst/>
          </a:prstGeom>
          <a:noFill/>
          <a:ln w="28575" cap="flat" cmpd="sng">
            <a:solidFill>
              <a:schemeClr val="accent4"/>
            </a:solidFill>
            <a:prstDash val="solid"/>
            <a:miter lim="800000"/>
            <a:headEnd type="none" w="sm" len="sm"/>
            <a:tailEnd type="none" w="sm" len="sm"/>
          </a:ln>
        </p:spPr>
      </p:cxnSp>
      <p:sp>
        <p:nvSpPr>
          <p:cNvPr id="223" name="Google Shape;223;p9"/>
          <p:cNvSpPr txBox="1"/>
          <p:nvPr/>
        </p:nvSpPr>
        <p:spPr>
          <a:xfrm>
            <a:off x="401976" y="2722206"/>
            <a:ext cx="320538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173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Дрібне хуліганство</a:t>
            </a:r>
            <a:endParaRPr sz="1600" dirty="0">
              <a:latin typeface="Montserrat Light" panose="00000400000000000000" pitchFamily="2" charset="-52"/>
            </a:endParaRPr>
          </a:p>
        </p:txBody>
      </p:sp>
      <p:sp>
        <p:nvSpPr>
          <p:cNvPr id="225" name="Google Shape;225;p9"/>
          <p:cNvSpPr txBox="1"/>
          <p:nvPr/>
        </p:nvSpPr>
        <p:spPr>
          <a:xfrm>
            <a:off x="401975" y="3643683"/>
            <a:ext cx="6662015"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175-1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Куріння тютюнових виробів у заборонених місцях</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27" name="Google Shape;227;p9"/>
          <p:cNvSpPr txBox="1"/>
          <p:nvPr/>
        </p:nvSpPr>
        <p:spPr>
          <a:xfrm>
            <a:off x="401974" y="4565160"/>
            <a:ext cx="8902799"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176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Виготовлення, зберігання самогону та апаратів для його вироблення</a:t>
            </a:r>
            <a:endParaRPr sz="1600" dirty="0">
              <a:solidFill>
                <a:srgbClr val="182947"/>
              </a:solidFill>
              <a:latin typeface="Montserrat Light" panose="00000400000000000000" pitchFamily="2" charset="-52"/>
              <a:ea typeface="Proxima Nova"/>
              <a:cs typeface="Proxima Nova"/>
              <a:sym typeface="Proxima Nova"/>
            </a:endParaRPr>
          </a:p>
        </p:txBody>
      </p:sp>
      <p:pic>
        <p:nvPicPr>
          <p:cNvPr id="14" name="Google Shape;212;p8"/>
          <p:cNvPicPr preferRelativeResize="0"/>
          <p:nvPr/>
        </p:nvPicPr>
        <p:blipFill rotWithShape="1">
          <a:blip r:embed="rId4">
            <a:alphaModFix/>
          </a:blip>
          <a:srcRect/>
          <a:stretch/>
        </p:blipFill>
        <p:spPr>
          <a:xfrm>
            <a:off x="260272" y="1833434"/>
            <a:ext cx="578684" cy="634350"/>
          </a:xfrm>
          <a:prstGeom prst="rect">
            <a:avLst/>
          </a:prstGeom>
          <a:noFill/>
          <a:ln>
            <a:noFill/>
          </a:ln>
        </p:spPr>
      </p:pic>
      <p:sp>
        <p:nvSpPr>
          <p:cNvPr id="21" name="Google Shape;185;p7"/>
          <p:cNvSpPr txBox="1"/>
          <p:nvPr/>
        </p:nvSpPr>
        <p:spPr>
          <a:xfrm>
            <a:off x="10682205" y="2812938"/>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3</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2" name="Google Shape;185;p7"/>
          <p:cNvSpPr txBox="1"/>
          <p:nvPr/>
        </p:nvSpPr>
        <p:spPr>
          <a:xfrm>
            <a:off x="10682205" y="3765193"/>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4" name="Google Shape;185;p7"/>
          <p:cNvSpPr txBox="1"/>
          <p:nvPr/>
        </p:nvSpPr>
        <p:spPr>
          <a:xfrm>
            <a:off x="10682205" y="4717448"/>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2</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25" name="Google Shape;239;p10"/>
          <p:cNvSpPr txBox="1"/>
          <p:nvPr/>
        </p:nvSpPr>
        <p:spPr>
          <a:xfrm>
            <a:off x="401974" y="5421882"/>
            <a:ext cx="8551107"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СТ. 178 КУпАП</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Розпивання пива, алкогольних, слабоалкогольних напоїв у заборонених законом місцях</a:t>
            </a:r>
            <a:endParaRPr sz="1600" dirty="0">
              <a:solidFill>
                <a:srgbClr val="182947"/>
              </a:solidFill>
              <a:latin typeface="Montserrat Light" panose="00000400000000000000" pitchFamily="2" charset="-52"/>
              <a:ea typeface="Proxima Nova"/>
              <a:cs typeface="Proxima Nova"/>
              <a:sym typeface="Proxima Nova"/>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або поява у громадських місцях у п'яному вигляді</a:t>
            </a:r>
            <a:endParaRPr sz="1600" dirty="0">
              <a:solidFill>
                <a:srgbClr val="182947"/>
              </a:solidFill>
              <a:latin typeface="Montserrat Light" panose="00000400000000000000" pitchFamily="2" charset="-52"/>
              <a:ea typeface="Proxima Nova"/>
              <a:cs typeface="Proxima Nova"/>
              <a:sym typeface="Proxima Nova"/>
            </a:endParaRPr>
          </a:p>
        </p:txBody>
      </p:sp>
      <p:sp>
        <p:nvSpPr>
          <p:cNvPr id="26" name="Google Shape;185;p7"/>
          <p:cNvSpPr txBox="1"/>
          <p:nvPr/>
        </p:nvSpPr>
        <p:spPr>
          <a:xfrm>
            <a:off x="10682205" y="5729658"/>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1"/>
          <p:cNvPicPr preferRelativeResize="0"/>
          <p:nvPr/>
        </p:nvPicPr>
        <p:blipFill rotWithShape="1">
          <a:blip r:embed="rId3">
            <a:alphaModFix/>
          </a:blip>
          <a:srcRect/>
          <a:stretch/>
        </p:blipFill>
        <p:spPr>
          <a:xfrm>
            <a:off x="-66677" y="-1043"/>
            <a:ext cx="12258677" cy="6857960"/>
          </a:xfrm>
          <a:prstGeom prst="rect">
            <a:avLst/>
          </a:prstGeom>
          <a:noFill/>
          <a:ln>
            <a:noFill/>
          </a:ln>
        </p:spPr>
      </p:pic>
      <p:sp>
        <p:nvSpPr>
          <p:cNvPr id="248" name="Google Shape;248;p11"/>
          <p:cNvSpPr txBox="1"/>
          <p:nvPr/>
        </p:nvSpPr>
        <p:spPr>
          <a:xfrm>
            <a:off x="260271" y="579421"/>
            <a:ext cx="566853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249" name="Google Shape;249;p11"/>
          <p:cNvSpPr txBox="1"/>
          <p:nvPr/>
        </p:nvSpPr>
        <p:spPr>
          <a:xfrm>
            <a:off x="3732133" y="2096552"/>
            <a:ext cx="680261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безпеки дорожнього руху</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50" name="Google Shape;250;p11"/>
          <p:cNvCxnSpPr/>
          <p:nvPr/>
        </p:nvCxnSpPr>
        <p:spPr>
          <a:xfrm>
            <a:off x="3815815" y="2739905"/>
            <a:ext cx="6491236" cy="0"/>
          </a:xfrm>
          <a:prstGeom prst="straightConnector1">
            <a:avLst/>
          </a:prstGeom>
          <a:noFill/>
          <a:ln w="28575" cap="flat" cmpd="sng">
            <a:solidFill>
              <a:schemeClr val="accent4"/>
            </a:solidFill>
            <a:prstDash val="solid"/>
            <a:miter lim="800000"/>
            <a:headEnd type="none" w="sm" len="sm"/>
            <a:tailEnd type="none" w="sm" len="sm"/>
          </a:ln>
        </p:spPr>
      </p:cxnSp>
      <p:sp>
        <p:nvSpPr>
          <p:cNvPr id="251" name="Google Shape;251;p11"/>
          <p:cNvSpPr txBox="1"/>
          <p:nvPr/>
        </p:nvSpPr>
        <p:spPr>
          <a:xfrm>
            <a:off x="260271" y="3016090"/>
            <a:ext cx="9446437" cy="8617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124 КУпАП </a:t>
            </a:r>
            <a:endParaRPr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Порушення правил дорожнього руху,</a:t>
            </a:r>
            <a:r>
              <a:rPr lang="uk-UA" sz="1600" dirty="0">
                <a:latin typeface="Montserrat Light" panose="00000400000000000000" pitchFamily="2" charset="-52"/>
                <a:ea typeface="Proxima Nova"/>
              </a:rPr>
              <a:t> </a:t>
            </a:r>
            <a:r>
              <a:rPr lang="uk-UA" sz="1600" dirty="0">
                <a:solidFill>
                  <a:srgbClr val="182947"/>
                </a:solidFill>
                <a:latin typeface="Montserrat Light" panose="00000400000000000000" pitchFamily="2" charset="-52"/>
                <a:ea typeface="Proxima Nova"/>
                <a:cs typeface="Proxima Nova"/>
                <a:sym typeface="Proxima Nova"/>
              </a:rPr>
              <a:t>що спричинило пошкодження ТЗ, вантажу,</a:t>
            </a:r>
            <a:endParaRPr sz="1600" dirty="0">
              <a:latin typeface="Montserrat Light" panose="000004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автомобільних доріг, вулиць, залізничних переїздів,</a:t>
            </a:r>
            <a:r>
              <a:rPr lang="uk-UA" sz="1600" dirty="0">
                <a:latin typeface="Montserrat Light" panose="00000400000000000000" pitchFamily="2" charset="-52"/>
                <a:ea typeface="Proxima Nova"/>
              </a:rPr>
              <a:t> </a:t>
            </a:r>
            <a:r>
              <a:rPr lang="uk-UA" sz="1600" dirty="0">
                <a:solidFill>
                  <a:srgbClr val="182947"/>
                </a:solidFill>
                <a:latin typeface="Montserrat Light" panose="00000400000000000000" pitchFamily="2" charset="-52"/>
                <a:ea typeface="Proxima Nova"/>
                <a:cs typeface="Proxima Nova"/>
                <a:sym typeface="Proxima Nova"/>
              </a:rPr>
              <a:t>дорожніх споруд чи іншого майна</a:t>
            </a:r>
            <a:endParaRPr sz="1600" dirty="0">
              <a:latin typeface="Montserrat Light" panose="00000400000000000000" pitchFamily="2" charset="-52"/>
            </a:endParaRPr>
          </a:p>
        </p:txBody>
      </p:sp>
      <p:sp>
        <p:nvSpPr>
          <p:cNvPr id="253" name="Google Shape;253;p11"/>
          <p:cNvSpPr txBox="1"/>
          <p:nvPr/>
        </p:nvSpPr>
        <p:spPr>
          <a:xfrm>
            <a:off x="260271" y="4274183"/>
            <a:ext cx="9727791" cy="6155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SemiBold" panose="00000700000000000000" pitchFamily="2" charset="-52"/>
                <a:ea typeface="Proxima Nova"/>
                <a:cs typeface="Proxima Nova"/>
                <a:sym typeface="Proxima Nova"/>
              </a:rPr>
              <a:t>СТ. 130 КУпАП</a:t>
            </a:r>
            <a:endParaRPr sz="1800" dirty="0">
              <a:latin typeface="Montserrat SemiBold" panose="00000700000000000000" pitchFamily="2" charset="-52"/>
            </a:endParaRPr>
          </a:p>
          <a:p>
            <a:pPr marL="0" marR="0" lvl="0" indent="0" algn="l"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Керування транспортним засобом</a:t>
            </a:r>
            <a:r>
              <a:rPr lang="uk-UA" sz="1600" dirty="0">
                <a:latin typeface="Montserrat Light" panose="00000400000000000000" pitchFamily="2" charset="-52"/>
                <a:ea typeface="Proxima Nova"/>
              </a:rPr>
              <a:t> </a:t>
            </a:r>
            <a:r>
              <a:rPr lang="uk-UA" sz="1600" dirty="0">
                <a:solidFill>
                  <a:srgbClr val="182947"/>
                </a:solidFill>
                <a:latin typeface="Montserrat Light" panose="00000400000000000000" pitchFamily="2" charset="-52"/>
                <a:ea typeface="Proxima Nova"/>
                <a:cs typeface="Proxima Nova"/>
                <a:sym typeface="Proxima Nova"/>
              </a:rPr>
              <a:t>у стані алкогольного чи наркотичного сп’яніння</a:t>
            </a:r>
            <a:endParaRPr sz="1600" dirty="0">
              <a:latin typeface="Montserrat Light" panose="00000400000000000000" pitchFamily="2" charset="-52"/>
            </a:endParaRPr>
          </a:p>
        </p:txBody>
      </p:sp>
      <p:sp>
        <p:nvSpPr>
          <p:cNvPr id="255" name="Google Shape;255;p11"/>
          <p:cNvSpPr txBox="1"/>
          <p:nvPr/>
        </p:nvSpPr>
        <p:spPr>
          <a:xfrm>
            <a:off x="260271" y="5286055"/>
            <a:ext cx="6512319" cy="12310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b="1" dirty="0">
                <a:solidFill>
                  <a:srgbClr val="182947"/>
                </a:solidFill>
                <a:latin typeface="Montserrat SemiBold" panose="00000700000000000000" pitchFamily="2" charset="-52"/>
                <a:ea typeface="Proxima Nova"/>
                <a:cs typeface="Proxima Nova"/>
                <a:sym typeface="Proxima Nova"/>
              </a:rPr>
              <a:t>СТ. 122 КУпАП </a:t>
            </a:r>
            <a:endParaRPr lang="uk-UA" sz="1800" dirty="0">
              <a:latin typeface="Montserrat SemiBold" panose="000007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Порушення правил дорожнього руху,</a:t>
            </a:r>
            <a:r>
              <a:rPr lang="uk-UA" sz="1800" dirty="0">
                <a:latin typeface="Montserrat Light" panose="00000400000000000000" pitchFamily="2" charset="-52"/>
                <a:ea typeface="Proxima Nova"/>
              </a:rPr>
              <a:t> </a:t>
            </a:r>
            <a:r>
              <a:rPr lang="uk-UA" sz="1800" dirty="0">
                <a:solidFill>
                  <a:srgbClr val="182947"/>
                </a:solidFill>
                <a:latin typeface="Montserrat Light" panose="00000400000000000000" pitchFamily="2" charset="-52"/>
                <a:ea typeface="Proxima Nova"/>
                <a:cs typeface="Proxima Nova"/>
                <a:sym typeface="Proxima Nova"/>
              </a:rPr>
              <a:t>невиконання вимог дорожніх знаків, розмітки, сигналів світлофора</a:t>
            </a:r>
            <a:endParaRPr lang="uk-UA" sz="1800" dirty="0">
              <a:latin typeface="Montserrat Light" panose="00000400000000000000" pitchFamily="2" charset="-52"/>
            </a:endParaRPr>
          </a:p>
        </p:txBody>
      </p:sp>
      <p:pic>
        <p:nvPicPr>
          <p:cNvPr id="257" name="Google Shape;257;p11"/>
          <p:cNvPicPr preferRelativeResize="0"/>
          <p:nvPr/>
        </p:nvPicPr>
        <p:blipFill rotWithShape="1">
          <a:blip r:embed="rId4">
            <a:alphaModFix/>
          </a:blip>
          <a:srcRect/>
          <a:stretch/>
        </p:blipFill>
        <p:spPr>
          <a:xfrm>
            <a:off x="10492904" y="1938516"/>
            <a:ext cx="870468" cy="889541"/>
          </a:xfrm>
          <a:prstGeom prst="rect">
            <a:avLst/>
          </a:prstGeom>
          <a:noFill/>
          <a:ln>
            <a:noFill/>
          </a:ln>
        </p:spPr>
      </p:pic>
      <p:sp>
        <p:nvSpPr>
          <p:cNvPr id="15" name="Google Shape;185;p7"/>
          <p:cNvSpPr txBox="1"/>
          <p:nvPr/>
        </p:nvSpPr>
        <p:spPr>
          <a:xfrm>
            <a:off x="10593862" y="3269617"/>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6" name="Google Shape;185;p7"/>
          <p:cNvSpPr txBox="1"/>
          <p:nvPr/>
        </p:nvSpPr>
        <p:spPr>
          <a:xfrm>
            <a:off x="10618427" y="4367928"/>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17" name="Google Shape;185;p7"/>
          <p:cNvSpPr txBox="1"/>
          <p:nvPr/>
        </p:nvSpPr>
        <p:spPr>
          <a:xfrm>
            <a:off x="10618427" y="5466239"/>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15</a:t>
            </a:r>
            <a:endParaRPr sz="32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2"/>
          <p:cNvPicPr preferRelativeResize="0"/>
          <p:nvPr/>
        </p:nvPicPr>
        <p:blipFill rotWithShape="1">
          <a:blip r:embed="rId3">
            <a:alphaModFix/>
          </a:blip>
          <a:srcRect/>
          <a:stretch/>
        </p:blipFill>
        <p:spPr>
          <a:xfrm>
            <a:off x="0" y="40"/>
            <a:ext cx="12192074" cy="6857960"/>
          </a:xfrm>
          <a:prstGeom prst="rect">
            <a:avLst/>
          </a:prstGeom>
          <a:noFill/>
          <a:ln>
            <a:noFill/>
          </a:ln>
        </p:spPr>
      </p:pic>
      <p:sp>
        <p:nvSpPr>
          <p:cNvPr id="265" name="Google Shape;265;p12"/>
          <p:cNvSpPr/>
          <p:nvPr/>
        </p:nvSpPr>
        <p:spPr>
          <a:xfrm>
            <a:off x="1214419" y="1849431"/>
            <a:ext cx="559778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дозвільної системи</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66" name="Google Shape;266;p12"/>
          <p:cNvCxnSpPr/>
          <p:nvPr/>
        </p:nvCxnSpPr>
        <p:spPr>
          <a:xfrm>
            <a:off x="1308463" y="2451802"/>
            <a:ext cx="5257297" cy="191"/>
          </a:xfrm>
          <a:prstGeom prst="straightConnector1">
            <a:avLst/>
          </a:prstGeom>
          <a:noFill/>
          <a:ln w="28575" cap="flat" cmpd="sng">
            <a:solidFill>
              <a:schemeClr val="accent4"/>
            </a:solidFill>
            <a:prstDash val="solid"/>
            <a:miter lim="800000"/>
            <a:headEnd type="none" w="sm" len="sm"/>
            <a:tailEnd type="none" w="sm" len="sm"/>
          </a:ln>
        </p:spPr>
      </p:cxnSp>
      <p:pic>
        <p:nvPicPr>
          <p:cNvPr id="267" name="Google Shape;267;p12"/>
          <p:cNvPicPr preferRelativeResize="0"/>
          <p:nvPr/>
        </p:nvPicPr>
        <p:blipFill rotWithShape="1">
          <a:blip r:embed="rId4">
            <a:alphaModFix/>
          </a:blip>
          <a:srcRect/>
          <a:stretch/>
        </p:blipFill>
        <p:spPr>
          <a:xfrm>
            <a:off x="279857" y="1849431"/>
            <a:ext cx="824950" cy="851873"/>
          </a:xfrm>
          <a:prstGeom prst="rect">
            <a:avLst/>
          </a:prstGeom>
          <a:noFill/>
          <a:ln>
            <a:noFill/>
          </a:ln>
        </p:spPr>
      </p:pic>
      <p:sp>
        <p:nvSpPr>
          <p:cNvPr id="268" name="Google Shape;268;p12"/>
          <p:cNvSpPr txBox="1"/>
          <p:nvPr/>
        </p:nvSpPr>
        <p:spPr>
          <a:xfrm>
            <a:off x="638043" y="3285579"/>
            <a:ext cx="490070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800" dirty="0">
                <a:solidFill>
                  <a:srgbClr val="182947"/>
                </a:solidFill>
                <a:latin typeface="Montserrat Medium" panose="00000600000000000000" pitchFamily="2" charset="-52"/>
                <a:ea typeface="Proxima Nova"/>
                <a:cs typeface="Proxima Nova"/>
                <a:sym typeface="Proxima Nova"/>
              </a:rPr>
              <a:t>Перевірено власників зброї</a:t>
            </a:r>
            <a:endParaRPr dirty="0">
              <a:latin typeface="Montserrat Medium" panose="00000600000000000000" pitchFamily="2" charset="-52"/>
            </a:endParaRPr>
          </a:p>
        </p:txBody>
      </p:sp>
      <p:sp>
        <p:nvSpPr>
          <p:cNvPr id="269" name="Google Shape;269;p12"/>
          <p:cNvSpPr txBox="1"/>
          <p:nvPr/>
        </p:nvSpPr>
        <p:spPr>
          <a:xfrm>
            <a:off x="2121621" y="4615967"/>
            <a:ext cx="2002704" cy="1015622"/>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Medium" panose="00000600000000000000" pitchFamily="2" charset="-52"/>
                <a:ea typeface="Proxima Nova"/>
                <a:cs typeface="Proxima Nova"/>
                <a:sym typeface="Proxima Nova"/>
              </a:rPr>
              <a:t>30</a:t>
            </a:r>
            <a:endParaRPr sz="6000" dirty="0">
              <a:solidFill>
                <a:srgbClr val="FFC000"/>
              </a:solidFill>
              <a:latin typeface="Montserrat Medium" panose="00000600000000000000" pitchFamily="2" charset="-52"/>
              <a:ea typeface="Proxima Nova"/>
              <a:cs typeface="Proxima Nova"/>
              <a:sym typeface="Proxima Nova"/>
            </a:endParaRPr>
          </a:p>
        </p:txBody>
      </p:sp>
      <p:sp>
        <p:nvSpPr>
          <p:cNvPr id="271" name="Google Shape;271;p12"/>
          <p:cNvSpPr txBox="1"/>
          <p:nvPr/>
        </p:nvSpPr>
        <p:spPr>
          <a:xfrm>
            <a:off x="10834146" y="4931850"/>
            <a:ext cx="93739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3</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73" name="Google Shape;273;p12"/>
          <p:cNvSpPr txBox="1"/>
          <p:nvPr/>
        </p:nvSpPr>
        <p:spPr>
          <a:xfrm>
            <a:off x="6565760" y="5019199"/>
            <a:ext cx="473708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b="1" dirty="0">
                <a:solidFill>
                  <a:srgbClr val="182947"/>
                </a:solidFill>
                <a:latin typeface="Montserrat Medium" panose="00000600000000000000" pitchFamily="2" charset="-52"/>
                <a:ea typeface="Proxima Nova"/>
                <a:cs typeface="Proxima Nova"/>
                <a:sym typeface="Proxima Nova"/>
              </a:rPr>
              <a:t>СТ. 192 КУпАП</a:t>
            </a:r>
            <a:endParaRPr dirty="0">
              <a:latin typeface="Montserrat Medium" panose="000006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Порушення громадянами</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строків реєстрації (перереєстрації) </a:t>
            </a:r>
            <a:endParaRPr sz="1800" dirty="0">
              <a:solidFill>
                <a:srgbClr val="182947"/>
              </a:solidFill>
              <a:latin typeface="Montserrat Light" panose="00000400000000000000" pitchFamily="2" charset="-52"/>
              <a:ea typeface="Proxima Nova"/>
              <a:cs typeface="Proxima Nova"/>
              <a:sym typeface="Proxima Nova"/>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зброї і правил взяття її на облік</a:t>
            </a:r>
            <a:endParaRPr sz="1800" dirty="0">
              <a:solidFill>
                <a:srgbClr val="182947"/>
              </a:solidFill>
              <a:latin typeface="Montserrat Light" panose="00000400000000000000" pitchFamily="2" charset="-52"/>
              <a:ea typeface="Proxima Nova"/>
              <a:cs typeface="Proxima Nova"/>
              <a:sym typeface="Proxima Nova"/>
            </a:endParaRPr>
          </a:p>
        </p:txBody>
      </p:sp>
      <p:sp>
        <p:nvSpPr>
          <p:cNvPr id="20" name="Google Shape;248;p11"/>
          <p:cNvSpPr txBox="1"/>
          <p:nvPr/>
        </p:nvSpPr>
        <p:spPr>
          <a:xfrm>
            <a:off x="260271" y="579421"/>
            <a:ext cx="566853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14"/>
          <p:cNvPicPr preferRelativeResize="0"/>
          <p:nvPr/>
        </p:nvPicPr>
        <p:blipFill rotWithShape="1">
          <a:blip r:embed="rId3">
            <a:alphaModFix/>
          </a:blip>
          <a:srcRect/>
          <a:stretch/>
        </p:blipFill>
        <p:spPr>
          <a:xfrm>
            <a:off x="0" y="0"/>
            <a:ext cx="12258677" cy="6857960"/>
          </a:xfrm>
          <a:prstGeom prst="rect">
            <a:avLst/>
          </a:prstGeom>
          <a:noFill/>
          <a:ln>
            <a:noFill/>
          </a:ln>
        </p:spPr>
      </p:pic>
      <p:sp>
        <p:nvSpPr>
          <p:cNvPr id="314" name="Google Shape;314;p14"/>
          <p:cNvSpPr txBox="1"/>
          <p:nvPr/>
        </p:nvSpPr>
        <p:spPr>
          <a:xfrm>
            <a:off x="260271" y="579421"/>
            <a:ext cx="548981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315" name="Google Shape;315;p14"/>
          <p:cNvPicPr preferRelativeResize="0"/>
          <p:nvPr/>
        </p:nvPicPr>
        <p:blipFill rotWithShape="1">
          <a:blip r:embed="rId4">
            <a:alphaModFix/>
          </a:blip>
          <a:srcRect/>
          <a:stretch/>
        </p:blipFill>
        <p:spPr>
          <a:xfrm>
            <a:off x="5647068" y="1860991"/>
            <a:ext cx="904876" cy="904876"/>
          </a:xfrm>
          <a:prstGeom prst="rect">
            <a:avLst/>
          </a:prstGeom>
          <a:noFill/>
          <a:ln>
            <a:noFill/>
          </a:ln>
        </p:spPr>
      </p:pic>
      <p:sp>
        <p:nvSpPr>
          <p:cNvPr id="316" name="Google Shape;316;p14"/>
          <p:cNvSpPr txBox="1"/>
          <p:nvPr/>
        </p:nvSpPr>
        <p:spPr>
          <a:xfrm>
            <a:off x="3408089" y="2768438"/>
            <a:ext cx="533008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Виступи перед громадою</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317" name="Google Shape;317;p14"/>
          <p:cNvCxnSpPr/>
          <p:nvPr/>
        </p:nvCxnSpPr>
        <p:spPr>
          <a:xfrm rot="10800000">
            <a:off x="6099507" y="3707674"/>
            <a:ext cx="0" cy="2992994"/>
          </a:xfrm>
          <a:prstGeom prst="straightConnector1">
            <a:avLst/>
          </a:prstGeom>
          <a:noFill/>
          <a:ln w="28575" cap="flat" cmpd="sng">
            <a:solidFill>
              <a:schemeClr val="accent4"/>
            </a:solidFill>
            <a:prstDash val="solid"/>
            <a:miter lim="800000"/>
            <a:headEnd type="none" w="sm" len="sm"/>
            <a:tailEnd type="none" w="sm" len="sm"/>
          </a:ln>
        </p:spPr>
      </p:cxnSp>
      <p:sp>
        <p:nvSpPr>
          <p:cNvPr id="318" name="Google Shape;318;p14"/>
          <p:cNvSpPr txBox="1"/>
          <p:nvPr/>
        </p:nvSpPr>
        <p:spPr>
          <a:xfrm>
            <a:off x="938342" y="3657115"/>
            <a:ext cx="3483646" cy="646331"/>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В органах державної влади</a:t>
            </a:r>
            <a:endParaRPr dirty="0"/>
          </a:p>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та місцевого самоврядування</a:t>
            </a:r>
            <a:endParaRPr sz="1800" dirty="0">
              <a:solidFill>
                <a:srgbClr val="182947"/>
              </a:solidFill>
              <a:latin typeface="Proxima Nova"/>
              <a:ea typeface="Proxima Nova"/>
              <a:cs typeface="Proxima Nova"/>
              <a:sym typeface="Proxima Nova"/>
            </a:endParaRPr>
          </a:p>
        </p:txBody>
      </p:sp>
      <p:sp>
        <p:nvSpPr>
          <p:cNvPr id="319" name="Google Shape;319;p14"/>
          <p:cNvSpPr txBox="1"/>
          <p:nvPr/>
        </p:nvSpPr>
        <p:spPr>
          <a:xfrm>
            <a:off x="7548677" y="3657114"/>
            <a:ext cx="3260829"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У приватних підприємствах,</a:t>
            </a:r>
            <a:endParaRPr dirty="0"/>
          </a:p>
          <a:p>
            <a:pPr marL="0" marR="0" lvl="0" indent="0" algn="ctr" rtl="0">
              <a:spcBef>
                <a:spcPts val="0"/>
              </a:spcBef>
              <a:spcAft>
                <a:spcPts val="0"/>
              </a:spcAft>
              <a:buNone/>
            </a:pPr>
            <a:r>
              <a:rPr lang="uk-UA" sz="1800" dirty="0">
                <a:solidFill>
                  <a:srgbClr val="182947"/>
                </a:solidFill>
                <a:latin typeface="Proxima Nova"/>
                <a:ea typeface="Proxima Nova"/>
                <a:cs typeface="Proxima Nova"/>
                <a:sym typeface="Proxima Nova"/>
              </a:rPr>
              <a:t>установах та організаціях</a:t>
            </a:r>
            <a:endParaRPr sz="1800" dirty="0">
              <a:solidFill>
                <a:srgbClr val="182947"/>
              </a:solidFill>
              <a:latin typeface="Proxima Nova"/>
              <a:ea typeface="Proxima Nova"/>
              <a:cs typeface="Proxima Nova"/>
              <a:sym typeface="Proxima Nova"/>
            </a:endParaRPr>
          </a:p>
        </p:txBody>
      </p:sp>
      <p:sp>
        <p:nvSpPr>
          <p:cNvPr id="12" name="Google Shape;333;p15"/>
          <p:cNvSpPr txBox="1"/>
          <p:nvPr/>
        </p:nvSpPr>
        <p:spPr>
          <a:xfrm>
            <a:off x="1818891" y="4702868"/>
            <a:ext cx="145584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Proxima Nova"/>
                <a:ea typeface="Proxima Nova"/>
                <a:cs typeface="Proxima Nova"/>
                <a:sym typeface="Proxima Nova"/>
              </a:rPr>
              <a:t>5</a:t>
            </a:r>
            <a:endParaRPr sz="6000" dirty="0">
              <a:solidFill>
                <a:srgbClr val="FFC000"/>
              </a:solidFill>
              <a:latin typeface="Proxima Nova"/>
              <a:ea typeface="Proxima Nova"/>
              <a:cs typeface="Proxima Nova"/>
              <a:sym typeface="Proxima Nova"/>
            </a:endParaRPr>
          </a:p>
        </p:txBody>
      </p:sp>
      <p:sp>
        <p:nvSpPr>
          <p:cNvPr id="13" name="Google Shape;333;p15"/>
          <p:cNvSpPr txBox="1"/>
          <p:nvPr/>
        </p:nvSpPr>
        <p:spPr>
          <a:xfrm>
            <a:off x="8451167" y="4706399"/>
            <a:ext cx="145584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Proxima Nova"/>
                <a:ea typeface="Proxima Nova"/>
                <a:cs typeface="Proxima Nova"/>
                <a:sym typeface="Proxima Nova"/>
              </a:rPr>
              <a:t>0</a:t>
            </a:r>
            <a:endParaRPr sz="6000" dirty="0">
              <a:solidFill>
                <a:srgbClr val="FFC000"/>
              </a:solidFill>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5"/>
          <p:cNvPicPr preferRelativeResize="0"/>
          <p:nvPr/>
        </p:nvPicPr>
        <p:blipFill rotWithShape="1">
          <a:blip r:embed="rId3">
            <a:alphaModFix/>
          </a:blip>
          <a:srcRect/>
          <a:stretch/>
        </p:blipFill>
        <p:spPr>
          <a:xfrm>
            <a:off x="0" y="81"/>
            <a:ext cx="12192000" cy="6857919"/>
          </a:xfrm>
          <a:prstGeom prst="rect">
            <a:avLst/>
          </a:prstGeom>
          <a:noFill/>
          <a:ln>
            <a:noFill/>
          </a:ln>
        </p:spPr>
      </p:pic>
      <p:pic>
        <p:nvPicPr>
          <p:cNvPr id="327" name="Google Shape;327;p15"/>
          <p:cNvPicPr preferRelativeResize="0"/>
          <p:nvPr/>
        </p:nvPicPr>
        <p:blipFill rotWithShape="1">
          <a:blip r:embed="rId4">
            <a:alphaModFix/>
          </a:blip>
          <a:srcRect/>
          <a:stretch/>
        </p:blipFill>
        <p:spPr>
          <a:xfrm>
            <a:off x="1386689" y="2341314"/>
            <a:ext cx="834886" cy="834886"/>
          </a:xfrm>
          <a:prstGeom prst="rect">
            <a:avLst/>
          </a:prstGeom>
          <a:noFill/>
          <a:ln>
            <a:noFill/>
          </a:ln>
        </p:spPr>
      </p:pic>
      <p:pic>
        <p:nvPicPr>
          <p:cNvPr id="328" name="Google Shape;328;p15"/>
          <p:cNvPicPr preferRelativeResize="0"/>
          <p:nvPr/>
        </p:nvPicPr>
        <p:blipFill rotWithShape="1">
          <a:blip r:embed="rId5">
            <a:alphaModFix/>
          </a:blip>
          <a:srcRect/>
          <a:stretch/>
        </p:blipFill>
        <p:spPr>
          <a:xfrm>
            <a:off x="9729378" y="2341314"/>
            <a:ext cx="938892" cy="938892"/>
          </a:xfrm>
          <a:prstGeom prst="rect">
            <a:avLst/>
          </a:prstGeom>
          <a:noFill/>
          <a:ln>
            <a:noFill/>
          </a:ln>
        </p:spPr>
      </p:pic>
      <p:pic>
        <p:nvPicPr>
          <p:cNvPr id="329" name="Google Shape;329;p15"/>
          <p:cNvPicPr preferRelativeResize="0"/>
          <p:nvPr/>
        </p:nvPicPr>
        <p:blipFill rotWithShape="1">
          <a:blip r:embed="rId6">
            <a:alphaModFix/>
          </a:blip>
          <a:srcRect/>
          <a:stretch/>
        </p:blipFill>
        <p:spPr>
          <a:xfrm>
            <a:off x="5638240" y="2345634"/>
            <a:ext cx="834886" cy="834886"/>
          </a:xfrm>
          <a:prstGeom prst="rect">
            <a:avLst/>
          </a:prstGeom>
          <a:noFill/>
          <a:ln>
            <a:noFill/>
          </a:ln>
        </p:spPr>
      </p:pic>
      <p:sp>
        <p:nvSpPr>
          <p:cNvPr id="330" name="Google Shape;330;p15"/>
          <p:cNvSpPr txBox="1"/>
          <p:nvPr/>
        </p:nvSpPr>
        <p:spPr>
          <a:xfrm>
            <a:off x="183334" y="3284526"/>
            <a:ext cx="3344185"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Розшукали</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транспортні засоби,</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якими незаконно заволоділи</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1" name="Google Shape;331;p15"/>
          <p:cNvSpPr txBox="1"/>
          <p:nvPr/>
        </p:nvSpPr>
        <p:spPr>
          <a:xfrm>
            <a:off x="4681580" y="3330691"/>
            <a:ext cx="274466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Затримали</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правопорушників</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2" name="Google Shape;332;p15"/>
          <p:cNvSpPr txBox="1"/>
          <p:nvPr/>
        </p:nvSpPr>
        <p:spPr>
          <a:xfrm>
            <a:off x="8448514" y="3325314"/>
            <a:ext cx="3500619"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Розшукали</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осіб зниклих безвісти та</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осіб, що переховуються</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від слідства та суду</a:t>
            </a:r>
            <a:endParaRPr sz="1800" dirty="0">
              <a:solidFill>
                <a:srgbClr val="182947"/>
              </a:solidFill>
              <a:latin typeface="Montserrat Medium" panose="00000600000000000000" pitchFamily="2" charset="-52"/>
              <a:ea typeface="Proxima Nova"/>
              <a:cs typeface="Proxima Nova"/>
              <a:sym typeface="Proxima Nova"/>
            </a:endParaRPr>
          </a:p>
        </p:txBody>
      </p:sp>
      <p:sp>
        <p:nvSpPr>
          <p:cNvPr id="333" name="Google Shape;333;p15"/>
          <p:cNvSpPr txBox="1"/>
          <p:nvPr/>
        </p:nvSpPr>
        <p:spPr>
          <a:xfrm>
            <a:off x="1076207" y="5195569"/>
            <a:ext cx="184796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1</a:t>
            </a:r>
            <a:endParaRPr sz="6000" dirty="0">
              <a:solidFill>
                <a:srgbClr val="FFC000"/>
              </a:solidFill>
              <a:latin typeface="Montserrat SemiBold" panose="00000700000000000000" pitchFamily="2" charset="-52"/>
              <a:ea typeface="Proxima Nova"/>
              <a:cs typeface="Proxima Nova"/>
              <a:sym typeface="Proxima Nova"/>
            </a:endParaRPr>
          </a:p>
        </p:txBody>
      </p:sp>
      <p:sp>
        <p:nvSpPr>
          <p:cNvPr id="334" name="Google Shape;334;p15"/>
          <p:cNvSpPr txBox="1"/>
          <p:nvPr/>
        </p:nvSpPr>
        <p:spPr>
          <a:xfrm>
            <a:off x="5342428" y="5183378"/>
            <a:ext cx="1629872"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20</a:t>
            </a:r>
            <a:endParaRPr sz="6000" dirty="0">
              <a:solidFill>
                <a:srgbClr val="FFC000"/>
              </a:solidFill>
              <a:latin typeface="Montserrat SemiBold" panose="00000700000000000000" pitchFamily="2" charset="-52"/>
              <a:ea typeface="Proxima Nova"/>
              <a:cs typeface="Proxima Nova"/>
              <a:sym typeface="Proxima Nova"/>
            </a:endParaRPr>
          </a:p>
        </p:txBody>
      </p:sp>
      <p:sp>
        <p:nvSpPr>
          <p:cNvPr id="335" name="Google Shape;335;p15"/>
          <p:cNvSpPr txBox="1"/>
          <p:nvPr/>
        </p:nvSpPr>
        <p:spPr>
          <a:xfrm>
            <a:off x="9608647" y="5195569"/>
            <a:ext cx="177372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1</a:t>
            </a:r>
            <a:endParaRPr sz="6000" dirty="0">
              <a:solidFill>
                <a:srgbClr val="FFC000"/>
              </a:solidFill>
              <a:latin typeface="Montserrat SemiBold" panose="00000700000000000000" pitchFamily="2" charset="-52"/>
              <a:ea typeface="Proxima Nova"/>
              <a:cs typeface="Proxima Nova"/>
              <a:sym typeface="Proxima Nova"/>
            </a:endParaRPr>
          </a:p>
        </p:txBody>
      </p:sp>
      <p:cxnSp>
        <p:nvCxnSpPr>
          <p:cNvPr id="336" name="Google Shape;336;p15"/>
          <p:cNvCxnSpPr/>
          <p:nvPr/>
        </p:nvCxnSpPr>
        <p:spPr>
          <a:xfrm>
            <a:off x="8101643" y="2272566"/>
            <a:ext cx="6938" cy="2258455"/>
          </a:xfrm>
          <a:prstGeom prst="straightConnector1">
            <a:avLst/>
          </a:prstGeom>
          <a:noFill/>
          <a:ln w="19050" cap="flat" cmpd="sng">
            <a:solidFill>
              <a:schemeClr val="accent4"/>
            </a:solidFill>
            <a:prstDash val="solid"/>
            <a:miter lim="800000"/>
            <a:headEnd type="none" w="sm" len="sm"/>
            <a:tailEnd type="none" w="sm" len="sm"/>
          </a:ln>
        </p:spPr>
      </p:cxnSp>
      <p:cxnSp>
        <p:nvCxnSpPr>
          <p:cNvPr id="337" name="Google Shape;337;p15"/>
          <p:cNvCxnSpPr/>
          <p:nvPr/>
        </p:nvCxnSpPr>
        <p:spPr>
          <a:xfrm>
            <a:off x="3926438" y="2272565"/>
            <a:ext cx="6938" cy="2258455"/>
          </a:xfrm>
          <a:prstGeom prst="straightConnector1">
            <a:avLst/>
          </a:prstGeom>
          <a:noFill/>
          <a:ln w="19050" cap="flat" cmpd="sng">
            <a:solidFill>
              <a:schemeClr val="accent4"/>
            </a:solidFill>
            <a:prstDash val="solid"/>
            <a:miter lim="800000"/>
            <a:headEnd type="none" w="sm" len="sm"/>
            <a:tailEnd type="none" w="sm" len="sm"/>
          </a:ln>
        </p:spPr>
      </p:cxnSp>
      <p:sp>
        <p:nvSpPr>
          <p:cNvPr id="338" name="Google Shape;338;p15"/>
          <p:cNvSpPr txBox="1"/>
          <p:nvPr/>
        </p:nvSpPr>
        <p:spPr>
          <a:xfrm>
            <a:off x="260271" y="579421"/>
            <a:ext cx="872180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ПОГ ЗА 2023 РІК</a:t>
            </a:r>
            <a:endParaRPr sz="2800" dirty="0">
              <a:solidFill>
                <a:schemeClr val="lt1"/>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16"/>
          <p:cNvPicPr preferRelativeResize="0"/>
          <p:nvPr/>
        </p:nvPicPr>
        <p:blipFill rotWithShape="1">
          <a:blip r:embed="rId3">
            <a:alphaModFix/>
          </a:blip>
          <a:srcRect/>
          <a:stretch/>
        </p:blipFill>
        <p:spPr>
          <a:xfrm>
            <a:off x="0" y="0"/>
            <a:ext cx="12192000" cy="6857919"/>
          </a:xfrm>
          <a:prstGeom prst="rect">
            <a:avLst/>
          </a:prstGeom>
          <a:noFill/>
          <a:ln>
            <a:noFill/>
          </a:ln>
        </p:spPr>
      </p:pic>
      <p:sp>
        <p:nvSpPr>
          <p:cNvPr id="345" name="Google Shape;345;p16"/>
          <p:cNvSpPr txBox="1"/>
          <p:nvPr/>
        </p:nvSpPr>
        <p:spPr>
          <a:xfrm>
            <a:off x="219075" y="548843"/>
            <a:ext cx="704468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КРИМІНАЛЬНІ ПРАВОПОРУШЕННЯ</a:t>
            </a:r>
            <a:endParaRPr dirty="0">
              <a:latin typeface="Montserrat SemiBold" panose="00000700000000000000" pitchFamily="2" charset="-52"/>
            </a:endParaRPr>
          </a:p>
        </p:txBody>
      </p:sp>
      <p:sp>
        <p:nvSpPr>
          <p:cNvPr id="347" name="Google Shape;347;p16"/>
          <p:cNvSpPr/>
          <p:nvPr/>
        </p:nvSpPr>
        <p:spPr>
          <a:xfrm>
            <a:off x="1482022" y="3822213"/>
            <a:ext cx="970199" cy="1271182"/>
          </a:xfrm>
          <a:custGeom>
            <a:avLst/>
            <a:gdLst/>
            <a:ahLst/>
            <a:cxnLst/>
            <a:rect l="l" t="t" r="r" b="b"/>
            <a:pathLst>
              <a:path w="787542" h="1115390" extrusionOk="0">
                <a:moveTo>
                  <a:pt x="458269" y="689116"/>
                </a:moveTo>
                <a:lnTo>
                  <a:pt x="498899" y="689116"/>
                </a:lnTo>
                <a:lnTo>
                  <a:pt x="498899" y="774841"/>
                </a:lnTo>
                <a:lnTo>
                  <a:pt x="446772" y="774841"/>
                </a:lnTo>
                <a:cubicBezTo>
                  <a:pt x="454437" y="741727"/>
                  <a:pt x="458269" y="713859"/>
                  <a:pt x="458269" y="691237"/>
                </a:cubicBezTo>
                <a:close/>
                <a:moveTo>
                  <a:pt x="636491" y="682196"/>
                </a:moveTo>
                <a:lnTo>
                  <a:pt x="650890" y="682196"/>
                </a:lnTo>
                <a:cubicBezTo>
                  <a:pt x="660340" y="682196"/>
                  <a:pt x="666777" y="683982"/>
                  <a:pt x="670200" y="687554"/>
                </a:cubicBezTo>
                <a:cubicBezTo>
                  <a:pt x="673623" y="691125"/>
                  <a:pt x="675335" y="695479"/>
                  <a:pt x="675335" y="700613"/>
                </a:cubicBezTo>
                <a:cubicBezTo>
                  <a:pt x="675335" y="705897"/>
                  <a:pt x="673363" y="710231"/>
                  <a:pt x="669419" y="713617"/>
                </a:cubicBezTo>
                <a:cubicBezTo>
                  <a:pt x="665475" y="717003"/>
                  <a:pt x="658629" y="718696"/>
                  <a:pt x="648881" y="718696"/>
                </a:cubicBezTo>
                <a:lnTo>
                  <a:pt x="636491" y="718696"/>
                </a:lnTo>
                <a:close/>
                <a:moveTo>
                  <a:pt x="284066" y="682196"/>
                </a:moveTo>
                <a:lnTo>
                  <a:pt x="298465" y="682196"/>
                </a:lnTo>
                <a:cubicBezTo>
                  <a:pt x="307915" y="682196"/>
                  <a:pt x="314352" y="683982"/>
                  <a:pt x="317775" y="687554"/>
                </a:cubicBezTo>
                <a:cubicBezTo>
                  <a:pt x="321198" y="691125"/>
                  <a:pt x="322910" y="695479"/>
                  <a:pt x="322910" y="700613"/>
                </a:cubicBezTo>
                <a:cubicBezTo>
                  <a:pt x="322910" y="705897"/>
                  <a:pt x="320938" y="710231"/>
                  <a:pt x="316994" y="713617"/>
                </a:cubicBezTo>
                <a:cubicBezTo>
                  <a:pt x="313050" y="717003"/>
                  <a:pt x="306204" y="718696"/>
                  <a:pt x="296456" y="718696"/>
                </a:cubicBezTo>
                <a:lnTo>
                  <a:pt x="284066" y="718696"/>
                </a:lnTo>
                <a:close/>
                <a:moveTo>
                  <a:pt x="585703" y="648933"/>
                </a:moveTo>
                <a:lnTo>
                  <a:pt x="585703" y="812569"/>
                </a:lnTo>
                <a:lnTo>
                  <a:pt x="636491" y="812569"/>
                </a:lnTo>
                <a:lnTo>
                  <a:pt x="636491" y="751847"/>
                </a:lnTo>
                <a:lnTo>
                  <a:pt x="664173" y="751847"/>
                </a:lnTo>
                <a:cubicBezTo>
                  <a:pt x="684562" y="751847"/>
                  <a:pt x="699724" y="747196"/>
                  <a:pt x="709658" y="737895"/>
                </a:cubicBezTo>
                <a:cubicBezTo>
                  <a:pt x="719593" y="728593"/>
                  <a:pt x="724560" y="715682"/>
                  <a:pt x="724560" y="699162"/>
                </a:cubicBezTo>
                <a:cubicBezTo>
                  <a:pt x="724560" y="683089"/>
                  <a:pt x="720002" y="670699"/>
                  <a:pt x="710886" y="661992"/>
                </a:cubicBezTo>
                <a:cubicBezTo>
                  <a:pt x="701770" y="653286"/>
                  <a:pt x="688060" y="648933"/>
                  <a:pt x="669754" y="648933"/>
                </a:cubicBezTo>
                <a:close/>
                <a:moveTo>
                  <a:pt x="412281" y="648933"/>
                </a:moveTo>
                <a:lnTo>
                  <a:pt x="412281" y="685433"/>
                </a:lnTo>
                <a:cubicBezTo>
                  <a:pt x="412281" y="718621"/>
                  <a:pt x="407556" y="748424"/>
                  <a:pt x="398105" y="774841"/>
                </a:cubicBezTo>
                <a:lnTo>
                  <a:pt x="381250" y="774841"/>
                </a:lnTo>
                <a:lnTo>
                  <a:pt x="381250" y="848176"/>
                </a:lnTo>
                <a:lnTo>
                  <a:pt x="421880" y="848176"/>
                </a:lnTo>
                <a:lnTo>
                  <a:pt x="421880" y="812569"/>
                </a:lnTo>
                <a:lnTo>
                  <a:pt x="526358" y="812569"/>
                </a:lnTo>
                <a:lnTo>
                  <a:pt x="526358" y="848176"/>
                </a:lnTo>
                <a:lnTo>
                  <a:pt x="567100" y="848176"/>
                </a:lnTo>
                <a:lnTo>
                  <a:pt x="567100" y="774841"/>
                </a:lnTo>
                <a:lnTo>
                  <a:pt x="549463" y="774841"/>
                </a:lnTo>
                <a:lnTo>
                  <a:pt x="549463" y="648933"/>
                </a:lnTo>
                <a:close/>
                <a:moveTo>
                  <a:pt x="233278" y="648933"/>
                </a:moveTo>
                <a:lnTo>
                  <a:pt x="233278" y="812569"/>
                </a:lnTo>
                <a:lnTo>
                  <a:pt x="284066" y="812569"/>
                </a:lnTo>
                <a:lnTo>
                  <a:pt x="284066" y="751847"/>
                </a:lnTo>
                <a:lnTo>
                  <a:pt x="311748" y="751847"/>
                </a:lnTo>
                <a:cubicBezTo>
                  <a:pt x="332137" y="751847"/>
                  <a:pt x="347299" y="747196"/>
                  <a:pt x="357233" y="737895"/>
                </a:cubicBezTo>
                <a:cubicBezTo>
                  <a:pt x="367168" y="728593"/>
                  <a:pt x="372135" y="715682"/>
                  <a:pt x="372135" y="699162"/>
                </a:cubicBezTo>
                <a:cubicBezTo>
                  <a:pt x="372135" y="683089"/>
                  <a:pt x="367577" y="670699"/>
                  <a:pt x="358461" y="661992"/>
                </a:cubicBezTo>
                <a:cubicBezTo>
                  <a:pt x="349345" y="653286"/>
                  <a:pt x="335635" y="648933"/>
                  <a:pt x="317329" y="648933"/>
                </a:cubicBezTo>
                <a:close/>
                <a:moveTo>
                  <a:pt x="131331" y="646142"/>
                </a:moveTo>
                <a:cubicBezTo>
                  <a:pt x="104021" y="646142"/>
                  <a:pt x="83017" y="653435"/>
                  <a:pt x="68321" y="668020"/>
                </a:cubicBezTo>
                <a:cubicBezTo>
                  <a:pt x="53624" y="682605"/>
                  <a:pt x="46275" y="703143"/>
                  <a:pt x="46275" y="729635"/>
                </a:cubicBezTo>
                <a:cubicBezTo>
                  <a:pt x="46275" y="757242"/>
                  <a:pt x="53549" y="778432"/>
                  <a:pt x="68097" y="793203"/>
                </a:cubicBezTo>
                <a:cubicBezTo>
                  <a:pt x="82645" y="807974"/>
                  <a:pt x="103053" y="815360"/>
                  <a:pt x="129322" y="815360"/>
                </a:cubicBezTo>
                <a:cubicBezTo>
                  <a:pt x="152985" y="815360"/>
                  <a:pt x="171161" y="810690"/>
                  <a:pt x="183848" y="801351"/>
                </a:cubicBezTo>
                <a:cubicBezTo>
                  <a:pt x="196536" y="792012"/>
                  <a:pt x="205410" y="779901"/>
                  <a:pt x="210470" y="765019"/>
                </a:cubicBezTo>
                <a:lnTo>
                  <a:pt x="162919" y="752182"/>
                </a:lnTo>
                <a:cubicBezTo>
                  <a:pt x="158306" y="769000"/>
                  <a:pt x="147702" y="777408"/>
                  <a:pt x="131107" y="777408"/>
                </a:cubicBezTo>
                <a:cubicBezTo>
                  <a:pt x="111760" y="777408"/>
                  <a:pt x="100709" y="766953"/>
                  <a:pt x="97956" y="746043"/>
                </a:cubicBezTo>
                <a:lnTo>
                  <a:pt x="147293" y="746043"/>
                </a:lnTo>
                <a:lnTo>
                  <a:pt x="147293" y="715682"/>
                </a:lnTo>
                <a:lnTo>
                  <a:pt x="97733" y="715682"/>
                </a:lnTo>
                <a:cubicBezTo>
                  <a:pt x="100933" y="694623"/>
                  <a:pt x="112132" y="684093"/>
                  <a:pt x="131331" y="684093"/>
                </a:cubicBezTo>
                <a:cubicBezTo>
                  <a:pt x="146288" y="684093"/>
                  <a:pt x="156259" y="690939"/>
                  <a:pt x="161245" y="704632"/>
                </a:cubicBezTo>
                <a:lnTo>
                  <a:pt x="206787" y="687330"/>
                </a:lnTo>
                <a:cubicBezTo>
                  <a:pt x="193243" y="659871"/>
                  <a:pt x="168091" y="646142"/>
                  <a:pt x="131331" y="646142"/>
                </a:cubicBezTo>
                <a:close/>
                <a:moveTo>
                  <a:pt x="182174" y="134714"/>
                </a:moveTo>
                <a:lnTo>
                  <a:pt x="275727" y="134714"/>
                </a:lnTo>
                <a:lnTo>
                  <a:pt x="275727" y="250536"/>
                </a:lnTo>
                <a:lnTo>
                  <a:pt x="228950" y="279492"/>
                </a:lnTo>
                <a:lnTo>
                  <a:pt x="182174" y="250536"/>
                </a:lnTo>
                <a:close/>
                <a:moveTo>
                  <a:pt x="233577" y="41770"/>
                </a:moveTo>
                <a:lnTo>
                  <a:pt x="190664" y="84682"/>
                </a:lnTo>
                <a:lnTo>
                  <a:pt x="114512" y="84682"/>
                </a:lnTo>
                <a:lnTo>
                  <a:pt x="114512" y="160835"/>
                </a:lnTo>
                <a:lnTo>
                  <a:pt x="71629" y="203716"/>
                </a:lnTo>
                <a:lnTo>
                  <a:pt x="114512" y="246598"/>
                </a:lnTo>
                <a:lnTo>
                  <a:pt x="114512" y="313708"/>
                </a:lnTo>
                <a:lnTo>
                  <a:pt x="181624" y="313709"/>
                </a:lnTo>
                <a:lnTo>
                  <a:pt x="233577" y="365663"/>
                </a:lnTo>
                <a:lnTo>
                  <a:pt x="285530" y="313709"/>
                </a:lnTo>
                <a:lnTo>
                  <a:pt x="343540" y="313709"/>
                </a:lnTo>
                <a:lnTo>
                  <a:pt x="343540" y="255700"/>
                </a:lnTo>
                <a:lnTo>
                  <a:pt x="395523" y="203716"/>
                </a:lnTo>
                <a:lnTo>
                  <a:pt x="343540" y="151733"/>
                </a:lnTo>
                <a:lnTo>
                  <a:pt x="343538" y="84682"/>
                </a:lnTo>
                <a:lnTo>
                  <a:pt x="276488" y="84682"/>
                </a:lnTo>
                <a:close/>
                <a:moveTo>
                  <a:pt x="0" y="5863"/>
                </a:moveTo>
                <a:lnTo>
                  <a:pt x="455068" y="5863"/>
                </a:lnTo>
                <a:lnTo>
                  <a:pt x="455068" y="342922"/>
                </a:lnTo>
                <a:lnTo>
                  <a:pt x="783778" y="342922"/>
                </a:lnTo>
                <a:lnTo>
                  <a:pt x="783778" y="1115390"/>
                </a:lnTo>
                <a:lnTo>
                  <a:pt x="0" y="1115390"/>
                </a:lnTo>
                <a:close/>
                <a:moveTo>
                  <a:pt x="494382" y="0"/>
                </a:moveTo>
                <a:lnTo>
                  <a:pt x="787542" y="305978"/>
                </a:lnTo>
                <a:lnTo>
                  <a:pt x="494382" y="305978"/>
                </a:lnTo>
                <a:close/>
              </a:path>
            </a:pathLst>
          </a:custGeom>
          <a:solidFill>
            <a:srgbClr val="182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16"/>
          <p:cNvSpPr txBox="1"/>
          <p:nvPr/>
        </p:nvSpPr>
        <p:spPr>
          <a:xfrm>
            <a:off x="418948" y="2119835"/>
            <a:ext cx="326214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err="1">
                <a:solidFill>
                  <a:srgbClr val="182947"/>
                </a:solidFill>
                <a:latin typeface="Montserrat Medium" panose="00000600000000000000" pitchFamily="2" charset="-52"/>
                <a:ea typeface="Proxima Nova"/>
                <a:cs typeface="Proxima Nova"/>
                <a:sym typeface="Proxima Nova"/>
              </a:rPr>
              <a:t>Внесено</a:t>
            </a:r>
            <a:r>
              <a:rPr lang="uk-UA" sz="1800" dirty="0">
                <a:solidFill>
                  <a:srgbClr val="182947"/>
                </a:solidFill>
                <a:latin typeface="Montserrat Medium" panose="00000600000000000000" pitchFamily="2" charset="-52"/>
                <a:ea typeface="Proxima Nova"/>
                <a:cs typeface="Proxima Nova"/>
                <a:sym typeface="Proxima Nova"/>
              </a:rPr>
              <a:t> відомості до</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Єдиного реєстру досудових розслідувань</a:t>
            </a:r>
            <a:endParaRPr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за матеріалами ПОГ</a:t>
            </a:r>
            <a:endParaRPr dirty="0">
              <a:latin typeface="Montserrat Medium" panose="00000600000000000000" pitchFamily="2" charset="-52"/>
            </a:endParaRPr>
          </a:p>
        </p:txBody>
      </p:sp>
      <p:cxnSp>
        <p:nvCxnSpPr>
          <p:cNvPr id="349" name="Google Shape;349;p16"/>
          <p:cNvCxnSpPr/>
          <p:nvPr/>
        </p:nvCxnSpPr>
        <p:spPr>
          <a:xfrm flipH="1">
            <a:off x="3972375" y="2154177"/>
            <a:ext cx="16332" cy="4286835"/>
          </a:xfrm>
          <a:prstGeom prst="straightConnector1">
            <a:avLst/>
          </a:prstGeom>
          <a:noFill/>
          <a:ln w="19050" cap="flat" cmpd="sng">
            <a:solidFill>
              <a:schemeClr val="accent4"/>
            </a:solidFill>
            <a:prstDash val="solid"/>
            <a:miter lim="800000"/>
            <a:headEnd type="none" w="sm" len="sm"/>
            <a:tailEnd type="none" w="sm" len="sm"/>
          </a:ln>
        </p:spPr>
      </p:cxnSp>
      <p:sp>
        <p:nvSpPr>
          <p:cNvPr id="351" name="Google Shape;351;p16"/>
          <p:cNvSpPr txBox="1"/>
          <p:nvPr/>
        </p:nvSpPr>
        <p:spPr>
          <a:xfrm>
            <a:off x="418948" y="5424743"/>
            <a:ext cx="3096349"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4400" dirty="0">
                <a:solidFill>
                  <a:srgbClr val="FFC000"/>
                </a:solidFill>
                <a:latin typeface="Montserrat Medium" panose="00000600000000000000" pitchFamily="2" charset="-52"/>
                <a:ea typeface="Proxima Nova"/>
                <a:cs typeface="Proxima Nova"/>
                <a:sym typeface="Proxima Nova"/>
              </a:rPr>
              <a:t>1/1</a:t>
            </a:r>
            <a:endParaRPr sz="4400" dirty="0">
              <a:solidFill>
                <a:srgbClr val="FFC000"/>
              </a:solidFill>
              <a:latin typeface="Montserrat Medium" panose="00000600000000000000" pitchFamily="2" charset="-52"/>
              <a:ea typeface="Proxima Nova"/>
              <a:cs typeface="Proxima Nova"/>
              <a:sym typeface="Proxima Nova"/>
            </a:endParaRPr>
          </a:p>
        </p:txBody>
      </p:sp>
      <p:sp>
        <p:nvSpPr>
          <p:cNvPr id="352" name="Google Shape;352;p16"/>
          <p:cNvSpPr txBox="1"/>
          <p:nvPr/>
        </p:nvSpPr>
        <p:spPr>
          <a:xfrm>
            <a:off x="8123444" y="2061823"/>
            <a:ext cx="3856566"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rPr>
              <a:t>Здійснено розслідувань кримінальних проступків</a:t>
            </a:r>
          </a:p>
          <a:p>
            <a:pPr marL="0" marR="0" lvl="0" indent="0" algn="ctr" rtl="0">
              <a:spcBef>
                <a:spcPts val="0"/>
              </a:spcBef>
              <a:spcAft>
                <a:spcPts val="0"/>
              </a:spcAft>
              <a:buNone/>
            </a:pPr>
            <a:r>
              <a:rPr lang="uk-UA" sz="1800" dirty="0">
                <a:solidFill>
                  <a:srgbClr val="182947"/>
                </a:solidFill>
                <a:latin typeface="Montserrat Medium" panose="00000600000000000000" pitchFamily="2" charset="-52"/>
              </a:rPr>
              <a:t>у формі дізнання</a:t>
            </a:r>
            <a:endParaRPr sz="1800" dirty="0">
              <a:solidFill>
                <a:srgbClr val="182947"/>
              </a:solidFill>
              <a:latin typeface="Montserrat Medium" panose="00000600000000000000" pitchFamily="2" charset="-52"/>
            </a:endParaRPr>
          </a:p>
        </p:txBody>
      </p:sp>
      <p:pic>
        <p:nvPicPr>
          <p:cNvPr id="353" name="Google Shape;353;p16"/>
          <p:cNvPicPr preferRelativeResize="0"/>
          <p:nvPr/>
        </p:nvPicPr>
        <p:blipFill rotWithShape="1">
          <a:blip r:embed="rId4">
            <a:alphaModFix/>
          </a:blip>
          <a:srcRect/>
          <a:stretch/>
        </p:blipFill>
        <p:spPr>
          <a:xfrm>
            <a:off x="5560122" y="4146291"/>
            <a:ext cx="1002206" cy="947104"/>
          </a:xfrm>
          <a:prstGeom prst="rect">
            <a:avLst/>
          </a:prstGeom>
          <a:noFill/>
          <a:ln>
            <a:noFill/>
          </a:ln>
        </p:spPr>
      </p:pic>
      <p:sp>
        <p:nvSpPr>
          <p:cNvPr id="354" name="Google Shape;354;p16"/>
          <p:cNvSpPr txBox="1"/>
          <p:nvPr/>
        </p:nvSpPr>
        <p:spPr>
          <a:xfrm>
            <a:off x="4355861" y="5424743"/>
            <a:ext cx="3105927"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4400" dirty="0">
                <a:solidFill>
                  <a:srgbClr val="FFC000"/>
                </a:solidFill>
                <a:latin typeface="Montserrat Medium" panose="00000600000000000000" pitchFamily="2" charset="-52"/>
                <a:ea typeface="Proxima Nova"/>
                <a:cs typeface="Proxima Nova"/>
                <a:sym typeface="Proxima Nova"/>
              </a:rPr>
              <a:t>1/1</a:t>
            </a:r>
            <a:endParaRPr sz="4400" dirty="0">
              <a:solidFill>
                <a:srgbClr val="FFC000"/>
              </a:solidFill>
              <a:latin typeface="Montserrat Medium" panose="00000600000000000000" pitchFamily="2" charset="-52"/>
              <a:ea typeface="Proxima Nova"/>
              <a:cs typeface="Proxima Nova"/>
              <a:sym typeface="Proxima Nova"/>
            </a:endParaRPr>
          </a:p>
        </p:txBody>
      </p:sp>
      <p:cxnSp>
        <p:nvCxnSpPr>
          <p:cNvPr id="12" name="Google Shape;349;p16"/>
          <p:cNvCxnSpPr/>
          <p:nvPr/>
        </p:nvCxnSpPr>
        <p:spPr>
          <a:xfrm flipH="1">
            <a:off x="7961082" y="2119835"/>
            <a:ext cx="16332" cy="4286835"/>
          </a:xfrm>
          <a:prstGeom prst="straightConnector1">
            <a:avLst/>
          </a:prstGeom>
          <a:noFill/>
          <a:ln w="19050" cap="flat" cmpd="sng">
            <a:solidFill>
              <a:schemeClr val="accent4"/>
            </a:solidFill>
            <a:prstDash val="solid"/>
            <a:miter lim="800000"/>
            <a:headEnd type="none" w="sm" len="sm"/>
            <a:tailEnd type="none" w="sm" len="sm"/>
          </a:ln>
        </p:spPr>
      </p:cxnSp>
      <p:sp>
        <p:nvSpPr>
          <p:cNvPr id="14" name="Google Shape;352;p16"/>
          <p:cNvSpPr txBox="1"/>
          <p:nvPr/>
        </p:nvSpPr>
        <p:spPr>
          <a:xfrm>
            <a:off x="4138168" y="2061823"/>
            <a:ext cx="3856566" cy="20312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Розкрито</a:t>
            </a: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кримінальних правопорушень</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ПОГ самостійно</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та спільно з іншими структурними</a:t>
            </a:r>
            <a:endParaRPr sz="1800" dirty="0">
              <a:latin typeface="Montserrat Medium" panose="00000600000000000000" pitchFamily="2" charset="-52"/>
            </a:endParaRPr>
          </a:p>
          <a:p>
            <a:pPr marL="0" marR="0" lvl="0" indent="0" algn="ctr" rtl="0">
              <a:spcBef>
                <a:spcPts val="0"/>
              </a:spcBef>
              <a:spcAft>
                <a:spcPts val="0"/>
              </a:spcAft>
              <a:buNone/>
            </a:pPr>
            <a:r>
              <a:rPr lang="uk-UA" sz="1800" dirty="0">
                <a:solidFill>
                  <a:srgbClr val="182947"/>
                </a:solidFill>
                <a:latin typeface="Montserrat Medium" panose="00000600000000000000" pitchFamily="2" charset="-52"/>
                <a:ea typeface="Proxima Nova"/>
                <a:cs typeface="Proxima Nova"/>
                <a:sym typeface="Proxima Nova"/>
              </a:rPr>
              <a:t>підрозділами НПУ</a:t>
            </a:r>
            <a:r>
              <a:rPr lang="uk-UA" sz="1600" dirty="0">
                <a:solidFill>
                  <a:srgbClr val="182947"/>
                </a:solidFill>
                <a:latin typeface="Montserrat Medium" panose="00000600000000000000" pitchFamily="2" charset="-52"/>
                <a:ea typeface="Proxima Nova"/>
                <a:cs typeface="Proxima Nova"/>
                <a:sym typeface="Proxima Nova"/>
              </a:rPr>
              <a:t> </a:t>
            </a:r>
            <a:endParaRPr sz="1600" dirty="0">
              <a:latin typeface="Montserrat Medium" panose="00000600000000000000" pitchFamily="2" charset="-52"/>
            </a:endParaRPr>
          </a:p>
        </p:txBody>
      </p:sp>
      <p:sp>
        <p:nvSpPr>
          <p:cNvPr id="15" name="Google Shape;346;p16"/>
          <p:cNvSpPr/>
          <p:nvPr/>
        </p:nvSpPr>
        <p:spPr>
          <a:xfrm>
            <a:off x="9705214" y="3271849"/>
            <a:ext cx="917896" cy="1695843"/>
          </a:xfrm>
          <a:custGeom>
            <a:avLst/>
            <a:gdLst/>
            <a:ahLst/>
            <a:cxnLst/>
            <a:rect l="l" t="t" r="r" b="b"/>
            <a:pathLst>
              <a:path w="727833" h="1464327" extrusionOk="0">
                <a:moveTo>
                  <a:pt x="118014" y="575483"/>
                </a:moveTo>
                <a:lnTo>
                  <a:pt x="118014" y="741655"/>
                </a:lnTo>
                <a:lnTo>
                  <a:pt x="130377" y="738514"/>
                </a:lnTo>
                <a:lnTo>
                  <a:pt x="135000" y="739689"/>
                </a:lnTo>
                <a:lnTo>
                  <a:pt x="135574" y="575483"/>
                </a:lnTo>
                <a:close/>
                <a:moveTo>
                  <a:pt x="387816" y="442310"/>
                </a:moveTo>
                <a:lnTo>
                  <a:pt x="387816" y="465088"/>
                </a:lnTo>
                <a:lnTo>
                  <a:pt x="398557" y="470784"/>
                </a:lnTo>
                <a:lnTo>
                  <a:pt x="409298" y="465089"/>
                </a:lnTo>
                <a:lnTo>
                  <a:pt x="409298" y="442310"/>
                </a:lnTo>
                <a:close/>
                <a:moveTo>
                  <a:pt x="164580" y="434821"/>
                </a:moveTo>
                <a:lnTo>
                  <a:pt x="164580" y="446632"/>
                </a:lnTo>
                <a:lnTo>
                  <a:pt x="257063" y="446632"/>
                </a:lnTo>
                <a:lnTo>
                  <a:pt x="257063" y="434821"/>
                </a:lnTo>
                <a:close/>
                <a:moveTo>
                  <a:pt x="399619" y="424031"/>
                </a:moveTo>
                <a:lnTo>
                  <a:pt x="409474" y="432471"/>
                </a:lnTo>
                <a:lnTo>
                  <a:pt x="424871" y="432471"/>
                </a:lnTo>
                <a:lnTo>
                  <a:pt x="424871" y="445658"/>
                </a:lnTo>
                <a:lnTo>
                  <a:pt x="436809" y="455881"/>
                </a:lnTo>
                <a:lnTo>
                  <a:pt x="424871" y="466104"/>
                </a:lnTo>
                <a:lnTo>
                  <a:pt x="424871" y="477513"/>
                </a:lnTo>
                <a:lnTo>
                  <a:pt x="411550" y="477513"/>
                </a:lnTo>
                <a:lnTo>
                  <a:pt x="399621" y="487730"/>
                </a:lnTo>
                <a:lnTo>
                  <a:pt x="387689" y="477513"/>
                </a:lnTo>
                <a:lnTo>
                  <a:pt x="372278" y="477513"/>
                </a:lnTo>
                <a:lnTo>
                  <a:pt x="372278" y="464314"/>
                </a:lnTo>
                <a:lnTo>
                  <a:pt x="362431" y="455880"/>
                </a:lnTo>
                <a:lnTo>
                  <a:pt x="372278" y="447447"/>
                </a:lnTo>
                <a:lnTo>
                  <a:pt x="372278" y="432471"/>
                </a:lnTo>
                <a:lnTo>
                  <a:pt x="389766" y="432471"/>
                </a:lnTo>
                <a:close/>
                <a:moveTo>
                  <a:pt x="399676" y="408434"/>
                </a:moveTo>
                <a:cubicBezTo>
                  <a:pt x="375607" y="408434"/>
                  <a:pt x="356096" y="429672"/>
                  <a:pt x="356096" y="455870"/>
                </a:cubicBezTo>
                <a:cubicBezTo>
                  <a:pt x="356096" y="482068"/>
                  <a:pt x="375607" y="503305"/>
                  <a:pt x="399676" y="503305"/>
                </a:cubicBezTo>
                <a:cubicBezTo>
                  <a:pt x="423746" y="503305"/>
                  <a:pt x="443258" y="482068"/>
                  <a:pt x="443258" y="455870"/>
                </a:cubicBezTo>
                <a:cubicBezTo>
                  <a:pt x="443258" y="429672"/>
                  <a:pt x="423746" y="408434"/>
                  <a:pt x="399676" y="408434"/>
                </a:cubicBezTo>
                <a:close/>
                <a:moveTo>
                  <a:pt x="495842" y="337647"/>
                </a:moveTo>
                <a:cubicBezTo>
                  <a:pt x="521707" y="341486"/>
                  <a:pt x="543934" y="354614"/>
                  <a:pt x="556394" y="376120"/>
                </a:cubicBezTo>
                <a:lnTo>
                  <a:pt x="598674" y="449097"/>
                </a:lnTo>
                <a:lnTo>
                  <a:pt x="722728" y="663221"/>
                </a:lnTo>
                <a:cubicBezTo>
                  <a:pt x="735536" y="685327"/>
                  <a:pt x="723414" y="716288"/>
                  <a:pt x="695652" y="732372"/>
                </a:cubicBezTo>
                <a:cubicBezTo>
                  <a:pt x="667888" y="748457"/>
                  <a:pt x="635000" y="743574"/>
                  <a:pt x="622192" y="721467"/>
                </a:cubicBezTo>
                <a:lnTo>
                  <a:pt x="513783" y="534349"/>
                </a:lnTo>
                <a:lnTo>
                  <a:pt x="513282" y="534640"/>
                </a:lnTo>
                <a:lnTo>
                  <a:pt x="473784" y="466465"/>
                </a:lnTo>
                <a:lnTo>
                  <a:pt x="473784" y="758328"/>
                </a:lnTo>
                <a:lnTo>
                  <a:pt x="350533" y="778394"/>
                </a:lnTo>
                <a:lnTo>
                  <a:pt x="344198" y="767544"/>
                </a:lnTo>
                <a:lnTo>
                  <a:pt x="265541" y="767544"/>
                </a:lnTo>
                <a:lnTo>
                  <a:pt x="258748" y="779179"/>
                </a:lnTo>
                <a:lnTo>
                  <a:pt x="175345" y="765600"/>
                </a:lnTo>
                <a:lnTo>
                  <a:pt x="185447" y="784462"/>
                </a:lnTo>
                <a:lnTo>
                  <a:pt x="186146" y="788814"/>
                </a:lnTo>
                <a:lnTo>
                  <a:pt x="257021" y="800353"/>
                </a:lnTo>
                <a:lnTo>
                  <a:pt x="257768" y="796988"/>
                </a:lnTo>
                <a:lnTo>
                  <a:pt x="265541" y="810301"/>
                </a:lnTo>
                <a:lnTo>
                  <a:pt x="344198" y="810301"/>
                </a:lnTo>
                <a:lnTo>
                  <a:pt x="352250" y="796510"/>
                </a:lnTo>
                <a:lnTo>
                  <a:pt x="352906" y="799464"/>
                </a:lnTo>
                <a:lnTo>
                  <a:pt x="473784" y="779784"/>
                </a:lnTo>
                <a:lnTo>
                  <a:pt x="473784" y="873858"/>
                </a:lnTo>
                <a:lnTo>
                  <a:pt x="471944" y="1401165"/>
                </a:lnTo>
                <a:cubicBezTo>
                  <a:pt x="471944" y="1436048"/>
                  <a:pt x="438924" y="1464327"/>
                  <a:pt x="398193" y="1464327"/>
                </a:cubicBezTo>
                <a:cubicBezTo>
                  <a:pt x="357462" y="1464327"/>
                  <a:pt x="324443" y="1436048"/>
                  <a:pt x="324443" y="1401165"/>
                </a:cubicBezTo>
                <a:lnTo>
                  <a:pt x="324443" y="896349"/>
                </a:lnTo>
                <a:lnTo>
                  <a:pt x="280192" y="896349"/>
                </a:lnTo>
                <a:lnTo>
                  <a:pt x="280192" y="1401164"/>
                </a:lnTo>
                <a:cubicBezTo>
                  <a:pt x="280192" y="1436048"/>
                  <a:pt x="247173" y="1464327"/>
                  <a:pt x="206442" y="1464327"/>
                </a:cubicBezTo>
                <a:cubicBezTo>
                  <a:pt x="165711" y="1464327"/>
                  <a:pt x="132691" y="1436048"/>
                  <a:pt x="132691" y="1401164"/>
                </a:cubicBezTo>
                <a:lnTo>
                  <a:pt x="134483" y="887935"/>
                </a:lnTo>
                <a:lnTo>
                  <a:pt x="130377" y="888978"/>
                </a:lnTo>
                <a:cubicBezTo>
                  <a:pt x="113873" y="888978"/>
                  <a:pt x="98932" y="880557"/>
                  <a:pt x="88116" y="866943"/>
                </a:cubicBezTo>
                <a:lnTo>
                  <a:pt x="83123" y="857621"/>
                </a:lnTo>
                <a:lnTo>
                  <a:pt x="81976" y="858284"/>
                </a:lnTo>
                <a:cubicBezTo>
                  <a:pt x="74916" y="860841"/>
                  <a:pt x="67155" y="862255"/>
                  <a:pt x="59008" y="862255"/>
                </a:cubicBezTo>
                <a:cubicBezTo>
                  <a:pt x="26419" y="862255"/>
                  <a:pt x="0" y="839629"/>
                  <a:pt x="0" y="811719"/>
                </a:cubicBezTo>
                <a:lnTo>
                  <a:pt x="0" y="575483"/>
                </a:lnTo>
                <a:lnTo>
                  <a:pt x="0" y="449256"/>
                </a:lnTo>
                <a:cubicBezTo>
                  <a:pt x="0" y="394953"/>
                  <a:pt x="51402" y="350932"/>
                  <a:pt x="114807" y="350932"/>
                </a:cubicBezTo>
                <a:lnTo>
                  <a:pt x="423840" y="350932"/>
                </a:lnTo>
                <a:lnTo>
                  <a:pt x="455085" y="338968"/>
                </a:lnTo>
                <a:cubicBezTo>
                  <a:pt x="469069" y="336129"/>
                  <a:pt x="482910" y="335727"/>
                  <a:pt x="495842" y="337647"/>
                </a:cubicBezTo>
                <a:close/>
                <a:moveTo>
                  <a:pt x="421943" y="146317"/>
                </a:moveTo>
                <a:lnTo>
                  <a:pt x="432544" y="159781"/>
                </a:lnTo>
                <a:cubicBezTo>
                  <a:pt x="439537" y="173942"/>
                  <a:pt x="443404" y="189511"/>
                  <a:pt x="443404" y="205854"/>
                </a:cubicBezTo>
                <a:cubicBezTo>
                  <a:pt x="443404" y="271224"/>
                  <a:pt x="381528" y="324216"/>
                  <a:pt x="305199" y="324216"/>
                </a:cubicBezTo>
                <a:cubicBezTo>
                  <a:pt x="228871" y="324216"/>
                  <a:pt x="166995" y="271224"/>
                  <a:pt x="166995" y="205854"/>
                </a:cubicBezTo>
                <a:cubicBezTo>
                  <a:pt x="166995" y="189511"/>
                  <a:pt x="170862" y="173942"/>
                  <a:pt x="177856" y="159781"/>
                </a:cubicBezTo>
                <a:lnTo>
                  <a:pt x="188023" y="146866"/>
                </a:lnTo>
                <a:lnTo>
                  <a:pt x="196467" y="156415"/>
                </a:lnTo>
                <a:cubicBezTo>
                  <a:pt x="222203" y="177810"/>
                  <a:pt x="261151" y="191446"/>
                  <a:pt x="304740" y="191446"/>
                </a:cubicBezTo>
                <a:cubicBezTo>
                  <a:pt x="348330" y="191446"/>
                  <a:pt x="387277" y="177810"/>
                  <a:pt x="413013" y="156415"/>
                </a:cubicBezTo>
                <a:close/>
                <a:moveTo>
                  <a:pt x="292743" y="44660"/>
                </a:moveTo>
                <a:lnTo>
                  <a:pt x="317616" y="44660"/>
                </a:lnTo>
                <a:lnTo>
                  <a:pt x="317617" y="71034"/>
                </a:lnTo>
                <a:lnTo>
                  <a:pt x="305179" y="77627"/>
                </a:lnTo>
                <a:lnTo>
                  <a:pt x="292743" y="71034"/>
                </a:lnTo>
                <a:close/>
                <a:moveTo>
                  <a:pt x="306410" y="23496"/>
                </a:moveTo>
                <a:lnTo>
                  <a:pt x="295000" y="33267"/>
                </a:lnTo>
                <a:lnTo>
                  <a:pt x="274752" y="33267"/>
                </a:lnTo>
                <a:lnTo>
                  <a:pt x="274752" y="50608"/>
                </a:lnTo>
                <a:lnTo>
                  <a:pt x="263351" y="60372"/>
                </a:lnTo>
                <a:lnTo>
                  <a:pt x="274752" y="70137"/>
                </a:lnTo>
                <a:lnTo>
                  <a:pt x="274752" y="85419"/>
                </a:lnTo>
                <a:lnTo>
                  <a:pt x="292596" y="85419"/>
                </a:lnTo>
                <a:lnTo>
                  <a:pt x="296726" y="88955"/>
                </a:lnTo>
                <a:lnTo>
                  <a:pt x="305020" y="87521"/>
                </a:lnTo>
                <a:lnTo>
                  <a:pt x="305179" y="87605"/>
                </a:lnTo>
                <a:lnTo>
                  <a:pt x="305347" y="87515"/>
                </a:lnTo>
                <a:lnTo>
                  <a:pt x="315688" y="89303"/>
                </a:lnTo>
                <a:lnTo>
                  <a:pt x="320223" y="85419"/>
                </a:lnTo>
                <a:lnTo>
                  <a:pt x="335647" y="85419"/>
                </a:lnTo>
                <a:lnTo>
                  <a:pt x="335647" y="72210"/>
                </a:lnTo>
                <a:lnTo>
                  <a:pt x="349468" y="60372"/>
                </a:lnTo>
                <a:lnTo>
                  <a:pt x="335647" y="48535"/>
                </a:lnTo>
                <a:lnTo>
                  <a:pt x="335646" y="33267"/>
                </a:lnTo>
                <a:lnTo>
                  <a:pt x="317819" y="33267"/>
                </a:lnTo>
                <a:close/>
                <a:moveTo>
                  <a:pt x="305201" y="0"/>
                </a:moveTo>
                <a:lnTo>
                  <a:pt x="415143" y="34730"/>
                </a:lnTo>
                <a:lnTo>
                  <a:pt x="432968" y="39408"/>
                </a:lnTo>
                <a:lnTo>
                  <a:pt x="443704" y="41263"/>
                </a:lnTo>
                <a:cubicBezTo>
                  <a:pt x="457472" y="46251"/>
                  <a:pt x="467133" y="57927"/>
                  <a:pt x="467133" y="71535"/>
                </a:cubicBezTo>
                <a:cubicBezTo>
                  <a:pt x="467133" y="85143"/>
                  <a:pt x="457472" y="96819"/>
                  <a:pt x="443704" y="101807"/>
                </a:cubicBezTo>
                <a:lnTo>
                  <a:pt x="435990" y="103140"/>
                </a:lnTo>
                <a:lnTo>
                  <a:pt x="425056" y="114552"/>
                </a:lnTo>
                <a:lnTo>
                  <a:pt x="427607" y="114552"/>
                </a:lnTo>
                <a:lnTo>
                  <a:pt x="426039" y="119882"/>
                </a:lnTo>
                <a:cubicBezTo>
                  <a:pt x="406059" y="152290"/>
                  <a:pt x="359285" y="175030"/>
                  <a:pt x="304768" y="175030"/>
                </a:cubicBezTo>
                <a:cubicBezTo>
                  <a:pt x="250253" y="175030"/>
                  <a:pt x="203478" y="152290"/>
                  <a:pt x="183499" y="119882"/>
                </a:cubicBezTo>
                <a:lnTo>
                  <a:pt x="181930" y="114552"/>
                </a:lnTo>
                <a:lnTo>
                  <a:pt x="184482" y="114552"/>
                </a:lnTo>
                <a:lnTo>
                  <a:pt x="173377" y="102961"/>
                </a:lnTo>
                <a:lnTo>
                  <a:pt x="166696" y="101807"/>
                </a:lnTo>
                <a:cubicBezTo>
                  <a:pt x="157517" y="98482"/>
                  <a:pt x="150164" y="92184"/>
                  <a:pt x="146281" y="84323"/>
                </a:cubicBezTo>
                <a:lnTo>
                  <a:pt x="143267" y="71535"/>
                </a:lnTo>
                <a:cubicBezTo>
                  <a:pt x="143267" y="57927"/>
                  <a:pt x="152928" y="46251"/>
                  <a:pt x="166696" y="41263"/>
                </a:cubicBezTo>
                <a:lnTo>
                  <a:pt x="177436" y="39407"/>
                </a:lnTo>
                <a:lnTo>
                  <a:pt x="195264" y="34729"/>
                </a:lnTo>
                <a:close/>
              </a:path>
            </a:pathLst>
          </a:custGeom>
          <a:solidFill>
            <a:srgbClr val="1829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354;p16"/>
          <p:cNvSpPr txBox="1"/>
          <p:nvPr/>
        </p:nvSpPr>
        <p:spPr>
          <a:xfrm>
            <a:off x="9398037" y="5424742"/>
            <a:ext cx="1532249" cy="769401"/>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4400" dirty="0">
                <a:solidFill>
                  <a:srgbClr val="FFC000"/>
                </a:solidFill>
                <a:latin typeface="Montserrat Medium" panose="00000600000000000000" pitchFamily="2" charset="-52"/>
                <a:ea typeface="Proxima Nova"/>
                <a:cs typeface="Proxima Nova"/>
                <a:sym typeface="Proxima Nova"/>
              </a:rPr>
              <a:t>0</a:t>
            </a:r>
            <a:endParaRPr sz="4400" dirty="0">
              <a:solidFill>
                <a:srgbClr val="FFC000"/>
              </a:solidFill>
              <a:latin typeface="Montserrat Medium" panose="00000600000000000000" pitchFamily="2" charset="-52"/>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7"/>
          <p:cNvPicPr preferRelativeResize="0"/>
          <p:nvPr/>
        </p:nvPicPr>
        <p:blipFill rotWithShape="1">
          <a:blip r:embed="rId3">
            <a:alphaModFix/>
          </a:blip>
          <a:srcRect/>
          <a:stretch/>
        </p:blipFill>
        <p:spPr>
          <a:xfrm>
            <a:off x="0" y="40"/>
            <a:ext cx="12192073" cy="6857960"/>
          </a:xfrm>
          <a:prstGeom prst="rect">
            <a:avLst/>
          </a:prstGeom>
          <a:noFill/>
          <a:ln>
            <a:noFill/>
          </a:ln>
        </p:spPr>
      </p:pic>
      <p:sp>
        <p:nvSpPr>
          <p:cNvPr id="361" name="Google Shape;361;p17"/>
          <p:cNvSpPr txBox="1"/>
          <p:nvPr/>
        </p:nvSpPr>
        <p:spPr>
          <a:xfrm>
            <a:off x="271405" y="544083"/>
            <a:ext cx="718667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КРИМІНАЛЬНІ ПРАВОПОРУШЕННЯ</a:t>
            </a:r>
            <a:endParaRPr dirty="0">
              <a:latin typeface="Montserrat SemiBold" panose="00000700000000000000" pitchFamily="2" charset="-52"/>
            </a:endParaRPr>
          </a:p>
        </p:txBody>
      </p:sp>
      <p:pic>
        <p:nvPicPr>
          <p:cNvPr id="363" name="Google Shape;363;p17"/>
          <p:cNvPicPr preferRelativeResize="0"/>
          <p:nvPr/>
        </p:nvPicPr>
        <p:blipFill rotWithShape="1">
          <a:blip r:embed="rId4">
            <a:alphaModFix/>
          </a:blip>
          <a:srcRect/>
          <a:stretch/>
        </p:blipFill>
        <p:spPr>
          <a:xfrm>
            <a:off x="261632" y="2120443"/>
            <a:ext cx="948883" cy="859949"/>
          </a:xfrm>
          <a:prstGeom prst="rect">
            <a:avLst/>
          </a:prstGeom>
          <a:noFill/>
          <a:ln>
            <a:noFill/>
          </a:ln>
        </p:spPr>
      </p:pic>
      <p:sp>
        <p:nvSpPr>
          <p:cNvPr id="364" name="Google Shape;364;p17"/>
          <p:cNvSpPr txBox="1"/>
          <p:nvPr/>
        </p:nvSpPr>
        <p:spPr>
          <a:xfrm>
            <a:off x="1201924" y="2202235"/>
            <a:ext cx="326491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Зберігання</a:t>
            </a:r>
            <a:endParaRPr dirty="0">
              <a:latin typeface="Montserrat Light" panose="00000400000000000000" pitchFamily="2" charset="-52"/>
            </a:endParaRPr>
          </a:p>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наркотичних засобів</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65" name="Google Shape;365;p17"/>
          <p:cNvPicPr preferRelativeResize="0"/>
          <p:nvPr/>
        </p:nvPicPr>
        <p:blipFill rotWithShape="1">
          <a:blip r:embed="rId5">
            <a:alphaModFix/>
          </a:blip>
          <a:srcRect/>
          <a:stretch/>
        </p:blipFill>
        <p:spPr>
          <a:xfrm>
            <a:off x="261632" y="3834102"/>
            <a:ext cx="945197" cy="888265"/>
          </a:xfrm>
          <a:prstGeom prst="rect">
            <a:avLst/>
          </a:prstGeom>
          <a:noFill/>
          <a:ln>
            <a:noFill/>
          </a:ln>
        </p:spPr>
      </p:pic>
      <p:sp>
        <p:nvSpPr>
          <p:cNvPr id="366" name="Google Shape;366;p17"/>
          <p:cNvSpPr txBox="1"/>
          <p:nvPr/>
        </p:nvSpPr>
        <p:spPr>
          <a:xfrm>
            <a:off x="1206829" y="4045054"/>
            <a:ext cx="197604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Хуліганство</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67" name="Google Shape;367;p17"/>
          <p:cNvPicPr preferRelativeResize="0"/>
          <p:nvPr/>
        </p:nvPicPr>
        <p:blipFill rotWithShape="1">
          <a:blip r:embed="rId6">
            <a:alphaModFix/>
          </a:blip>
          <a:srcRect/>
          <a:stretch/>
        </p:blipFill>
        <p:spPr>
          <a:xfrm>
            <a:off x="261632" y="5455363"/>
            <a:ext cx="917658" cy="824915"/>
          </a:xfrm>
          <a:prstGeom prst="rect">
            <a:avLst/>
          </a:prstGeom>
          <a:noFill/>
          <a:ln>
            <a:noFill/>
          </a:ln>
        </p:spPr>
      </p:pic>
      <p:sp>
        <p:nvSpPr>
          <p:cNvPr id="368" name="Google Shape;368;p17"/>
          <p:cNvSpPr txBox="1"/>
          <p:nvPr/>
        </p:nvSpPr>
        <p:spPr>
          <a:xfrm>
            <a:off x="1210325" y="5557086"/>
            <a:ext cx="3131653"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Нанесення</a:t>
            </a:r>
            <a:endParaRPr dirty="0">
              <a:latin typeface="Montserrat Light" panose="00000400000000000000" pitchFamily="2" charset="-52"/>
            </a:endParaRPr>
          </a:p>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тілесних ушкоджень</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69" name="Google Shape;369;p17"/>
          <p:cNvPicPr preferRelativeResize="0"/>
          <p:nvPr/>
        </p:nvPicPr>
        <p:blipFill rotWithShape="1">
          <a:blip r:embed="rId7">
            <a:alphaModFix/>
          </a:blip>
          <a:srcRect/>
          <a:stretch/>
        </p:blipFill>
        <p:spPr>
          <a:xfrm>
            <a:off x="5983630" y="2120443"/>
            <a:ext cx="858622" cy="755531"/>
          </a:xfrm>
          <a:prstGeom prst="rect">
            <a:avLst/>
          </a:prstGeom>
          <a:noFill/>
          <a:ln>
            <a:noFill/>
          </a:ln>
        </p:spPr>
      </p:pic>
      <p:sp>
        <p:nvSpPr>
          <p:cNvPr id="370" name="Google Shape;370;p17"/>
          <p:cNvSpPr txBox="1"/>
          <p:nvPr/>
        </p:nvSpPr>
        <p:spPr>
          <a:xfrm>
            <a:off x="6901994" y="2273705"/>
            <a:ext cx="155931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Крадіжка</a:t>
            </a:r>
            <a:endParaRPr sz="2000" dirty="0">
              <a:solidFill>
                <a:srgbClr val="182947"/>
              </a:solidFill>
              <a:latin typeface="Montserrat Light" panose="00000400000000000000" pitchFamily="2" charset="-52"/>
              <a:ea typeface="Proxima Nova"/>
              <a:cs typeface="Proxima Nova"/>
              <a:sym typeface="Proxima Nova"/>
            </a:endParaRPr>
          </a:p>
        </p:txBody>
      </p:sp>
      <p:sp>
        <p:nvSpPr>
          <p:cNvPr id="371" name="Google Shape;371;p17"/>
          <p:cNvSpPr txBox="1"/>
          <p:nvPr/>
        </p:nvSpPr>
        <p:spPr>
          <a:xfrm>
            <a:off x="7006768" y="3815485"/>
            <a:ext cx="252598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a:solidFill>
                  <a:srgbClr val="182947"/>
                </a:solidFill>
                <a:latin typeface="Montserrat Light" panose="00000400000000000000" pitchFamily="2" charset="-52"/>
                <a:ea typeface="Proxima Nova"/>
                <a:cs typeface="Proxima Nova"/>
                <a:sym typeface="Proxima Nova"/>
              </a:rPr>
              <a:t>Підробка</a:t>
            </a:r>
            <a:r>
              <a:rPr lang="uk-UA" dirty="0">
                <a:latin typeface="Montserrat Light" panose="00000400000000000000" pitchFamily="2" charset="-52"/>
                <a:ea typeface="Proxima Nova"/>
              </a:rPr>
              <a:t> </a:t>
            </a:r>
            <a:r>
              <a:rPr lang="uk-UA" sz="2000" dirty="0">
                <a:solidFill>
                  <a:srgbClr val="182947"/>
                </a:solidFill>
                <a:latin typeface="Montserrat Light" panose="00000400000000000000" pitchFamily="2" charset="-52"/>
                <a:ea typeface="Proxima Nova"/>
                <a:cs typeface="Proxima Nova"/>
                <a:sym typeface="Proxima Nova"/>
              </a:rPr>
              <a:t>документів</a:t>
            </a:r>
            <a:endParaRPr sz="2000" dirty="0">
              <a:solidFill>
                <a:srgbClr val="182947"/>
              </a:solidFill>
              <a:latin typeface="Montserrat Light" panose="00000400000000000000" pitchFamily="2" charset="-52"/>
              <a:ea typeface="Proxima Nova"/>
              <a:cs typeface="Proxima Nova"/>
              <a:sym typeface="Proxima Nova"/>
            </a:endParaRPr>
          </a:p>
        </p:txBody>
      </p:sp>
      <p:pic>
        <p:nvPicPr>
          <p:cNvPr id="372" name="Google Shape;372;p17"/>
          <p:cNvPicPr preferRelativeResize="0"/>
          <p:nvPr/>
        </p:nvPicPr>
        <p:blipFill rotWithShape="1">
          <a:blip r:embed="rId8">
            <a:alphaModFix/>
          </a:blip>
          <a:srcRect/>
          <a:stretch/>
        </p:blipFill>
        <p:spPr>
          <a:xfrm>
            <a:off x="5996304" y="3754492"/>
            <a:ext cx="779185" cy="779185"/>
          </a:xfrm>
          <a:prstGeom prst="rect">
            <a:avLst/>
          </a:prstGeom>
          <a:noFill/>
          <a:ln>
            <a:noFill/>
          </a:ln>
        </p:spPr>
      </p:pic>
      <p:sp>
        <p:nvSpPr>
          <p:cNvPr id="373" name="Google Shape;373;p17"/>
          <p:cNvSpPr txBox="1"/>
          <p:nvPr/>
        </p:nvSpPr>
        <p:spPr>
          <a:xfrm>
            <a:off x="4191295" y="2295892"/>
            <a:ext cx="138496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SemiBold" panose="00000700000000000000" pitchFamily="2" charset="-52"/>
                <a:ea typeface="Proxima Nova"/>
                <a:cs typeface="Proxima Nova"/>
                <a:sym typeface="Proxima Nova"/>
              </a:rPr>
              <a:t>1/0</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4" name="Google Shape;374;p17"/>
          <p:cNvSpPr txBox="1"/>
          <p:nvPr/>
        </p:nvSpPr>
        <p:spPr>
          <a:xfrm>
            <a:off x="4188344" y="3938616"/>
            <a:ext cx="137312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SemiBold" panose="00000700000000000000" pitchFamily="2" charset="-52"/>
                <a:ea typeface="Proxima Nova"/>
                <a:cs typeface="Proxima Nova"/>
                <a:sym typeface="Proxima Nova"/>
              </a:rPr>
              <a:t>3/3</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5" name="Google Shape;375;p17"/>
          <p:cNvSpPr txBox="1"/>
          <p:nvPr/>
        </p:nvSpPr>
        <p:spPr>
          <a:xfrm>
            <a:off x="4177096" y="5680197"/>
            <a:ext cx="141335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SemiBold" panose="00000700000000000000" pitchFamily="2" charset="-52"/>
                <a:ea typeface="Proxima Nova"/>
                <a:cs typeface="Proxima Nova"/>
                <a:sym typeface="Proxima Nova"/>
              </a:rPr>
              <a:t>0/0</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6" name="Google Shape;376;p17"/>
          <p:cNvSpPr txBox="1"/>
          <p:nvPr/>
        </p:nvSpPr>
        <p:spPr>
          <a:xfrm>
            <a:off x="10363201" y="2326670"/>
            <a:ext cx="1579408"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SemiBold" panose="00000700000000000000" pitchFamily="2" charset="-52"/>
                <a:ea typeface="Proxima Nova"/>
                <a:cs typeface="Proxima Nova"/>
                <a:sym typeface="Proxima Nova"/>
              </a:rPr>
              <a:t>0/0</a:t>
            </a:r>
            <a:endParaRPr sz="2400" dirty="0">
              <a:solidFill>
                <a:srgbClr val="182947"/>
              </a:solidFill>
              <a:latin typeface="Montserrat SemiBold" panose="00000700000000000000" pitchFamily="2" charset="-52"/>
              <a:ea typeface="Proxima Nova"/>
              <a:cs typeface="Proxima Nova"/>
              <a:sym typeface="Proxima Nova"/>
            </a:endParaRPr>
          </a:p>
        </p:txBody>
      </p:sp>
      <p:sp>
        <p:nvSpPr>
          <p:cNvPr id="377" name="Google Shape;377;p17"/>
          <p:cNvSpPr txBox="1"/>
          <p:nvPr/>
        </p:nvSpPr>
        <p:spPr>
          <a:xfrm>
            <a:off x="10363201" y="3914984"/>
            <a:ext cx="143827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SemiBold" panose="00000700000000000000" pitchFamily="2" charset="-52"/>
                <a:ea typeface="Proxima Nova"/>
                <a:cs typeface="Proxima Nova"/>
                <a:sym typeface="Proxima Nova"/>
              </a:rPr>
              <a:t>0/0</a:t>
            </a:r>
            <a:endParaRPr sz="2400" dirty="0">
              <a:solidFill>
                <a:srgbClr val="182947"/>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43860" y="5149639"/>
            <a:ext cx="1288145" cy="1288145"/>
          </a:xfrm>
          <a:prstGeom prst="rect">
            <a:avLst/>
          </a:prstGeom>
        </p:spPr>
      </p:pic>
      <p:sp>
        <p:nvSpPr>
          <p:cNvPr id="21" name="Google Shape;371;p17"/>
          <p:cNvSpPr txBox="1"/>
          <p:nvPr/>
        </p:nvSpPr>
        <p:spPr>
          <a:xfrm>
            <a:off x="6923150" y="5336762"/>
            <a:ext cx="252598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000" dirty="0" err="1">
                <a:solidFill>
                  <a:srgbClr val="182947"/>
                </a:solidFill>
                <a:latin typeface="Montserrat Light" panose="00000400000000000000" pitchFamily="2" charset="-52"/>
                <a:ea typeface="Proxima Nova"/>
                <a:cs typeface="Proxima Nova"/>
                <a:sym typeface="Proxima Nova"/>
              </a:rPr>
              <a:t>Колабораційна</a:t>
            </a:r>
            <a:r>
              <a:rPr lang="uk-UA" sz="2000" dirty="0">
                <a:solidFill>
                  <a:srgbClr val="182947"/>
                </a:solidFill>
                <a:latin typeface="Montserrat Light" panose="00000400000000000000" pitchFamily="2" charset="-52"/>
                <a:ea typeface="Proxima Nova"/>
                <a:cs typeface="Proxima Nova"/>
                <a:sym typeface="Proxima Nova"/>
              </a:rPr>
              <a:t> діяльність</a:t>
            </a:r>
            <a:endParaRPr sz="2000" dirty="0">
              <a:solidFill>
                <a:srgbClr val="182947"/>
              </a:solidFill>
              <a:latin typeface="Montserrat Light" panose="00000400000000000000" pitchFamily="2" charset="-52"/>
              <a:ea typeface="Proxima Nova"/>
              <a:cs typeface="Proxima Nova"/>
              <a:sym typeface="Proxima Nova"/>
            </a:endParaRPr>
          </a:p>
        </p:txBody>
      </p:sp>
      <p:sp>
        <p:nvSpPr>
          <p:cNvPr id="22" name="Google Shape;377;p17"/>
          <p:cNvSpPr txBox="1"/>
          <p:nvPr/>
        </p:nvSpPr>
        <p:spPr>
          <a:xfrm>
            <a:off x="10363201" y="5503298"/>
            <a:ext cx="1438274"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SemiBold" panose="00000700000000000000" pitchFamily="2" charset="-52"/>
                <a:ea typeface="Proxima Nova"/>
                <a:cs typeface="Proxima Nova"/>
                <a:sym typeface="Proxima Nova"/>
              </a:rPr>
              <a:t>100/100</a:t>
            </a:r>
            <a:endParaRPr sz="2400" dirty="0">
              <a:solidFill>
                <a:srgbClr val="182947"/>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258677" cy="6857960"/>
          </a:xfrm>
          <a:prstGeom prst="rect">
            <a:avLst/>
          </a:prstGeom>
          <a:noFill/>
          <a:ln>
            <a:noFill/>
          </a:ln>
        </p:spPr>
      </p:pic>
      <p:pic>
        <p:nvPicPr>
          <p:cNvPr id="99" name="Google Shape;99;p2"/>
          <p:cNvPicPr preferRelativeResize="0"/>
          <p:nvPr/>
        </p:nvPicPr>
        <p:blipFill rotWithShape="1">
          <a:blip r:embed="rId4">
            <a:alphaModFix/>
          </a:blip>
          <a:srcRect/>
          <a:stretch/>
        </p:blipFill>
        <p:spPr>
          <a:xfrm>
            <a:off x="458841" y="2013328"/>
            <a:ext cx="1080000" cy="1080000"/>
          </a:xfrm>
          <a:prstGeom prst="rect">
            <a:avLst/>
          </a:prstGeom>
          <a:noFill/>
          <a:ln>
            <a:noFill/>
          </a:ln>
        </p:spPr>
      </p:pic>
      <p:sp>
        <p:nvSpPr>
          <p:cNvPr id="100" name="Google Shape;100;p2"/>
          <p:cNvSpPr txBox="1"/>
          <p:nvPr/>
        </p:nvSpPr>
        <p:spPr>
          <a:xfrm>
            <a:off x="2690952" y="2076269"/>
            <a:ext cx="589856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b="0" i="0" u="none" strike="noStrike" cap="none" dirty="0">
                <a:solidFill>
                  <a:srgbClr val="182947"/>
                </a:solidFill>
                <a:latin typeface="Montserrat Medium" panose="00000600000000000000" pitchFamily="2" charset="-52"/>
                <a:ea typeface="Proxima Nova"/>
                <a:cs typeface="Proxima Nova"/>
                <a:sym typeface="Proxima Nova"/>
              </a:rPr>
              <a:t>населених пунктів на території громади</a:t>
            </a:r>
            <a:endParaRPr sz="2800" dirty="0">
              <a:solidFill>
                <a:srgbClr val="182947"/>
              </a:solidFill>
              <a:latin typeface="Montserrat Medium" panose="00000600000000000000" pitchFamily="2" charset="-52"/>
              <a:ea typeface="Proxima Nova"/>
              <a:cs typeface="Proxima Nova"/>
              <a:sym typeface="Proxima Nova"/>
            </a:endParaRPr>
          </a:p>
        </p:txBody>
      </p:sp>
      <p:sp>
        <p:nvSpPr>
          <p:cNvPr id="101" name="Google Shape;101;p2"/>
          <p:cNvSpPr txBox="1"/>
          <p:nvPr/>
        </p:nvSpPr>
        <p:spPr>
          <a:xfrm>
            <a:off x="1678496" y="2260934"/>
            <a:ext cx="7442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chemeClr val="tx1"/>
                </a:solidFill>
                <a:latin typeface="Montserrat SemiBold" panose="00000700000000000000" pitchFamily="2" charset="-52"/>
                <a:ea typeface="Proxima Nova"/>
                <a:cs typeface="Proxima Nova"/>
                <a:sym typeface="Proxima Nova"/>
              </a:rPr>
              <a:t>8</a:t>
            </a:r>
            <a:endParaRPr sz="3200" dirty="0">
              <a:solidFill>
                <a:schemeClr val="tx1"/>
              </a:solidFill>
              <a:latin typeface="Montserrat SemiBold" panose="00000700000000000000" pitchFamily="2" charset="-52"/>
              <a:ea typeface="Proxima Nova"/>
              <a:cs typeface="Proxima Nova"/>
              <a:sym typeface="Proxima Nova"/>
            </a:endParaRPr>
          </a:p>
        </p:txBody>
      </p:sp>
      <p:pic>
        <p:nvPicPr>
          <p:cNvPr id="102" name="Google Shape;102;p2"/>
          <p:cNvPicPr preferRelativeResize="0"/>
          <p:nvPr/>
        </p:nvPicPr>
        <p:blipFill rotWithShape="1">
          <a:blip r:embed="rId5">
            <a:alphaModFix/>
          </a:blip>
          <a:srcRect/>
          <a:stretch/>
        </p:blipFill>
        <p:spPr>
          <a:xfrm>
            <a:off x="419368" y="3443764"/>
            <a:ext cx="1149608" cy="1128821"/>
          </a:xfrm>
          <a:prstGeom prst="rect">
            <a:avLst/>
          </a:prstGeom>
          <a:noFill/>
          <a:ln>
            <a:noFill/>
          </a:ln>
        </p:spPr>
      </p:pic>
      <p:sp>
        <p:nvSpPr>
          <p:cNvPr id="103" name="Google Shape;103;p2"/>
          <p:cNvSpPr txBox="1"/>
          <p:nvPr/>
        </p:nvSpPr>
        <p:spPr>
          <a:xfrm>
            <a:off x="3049574" y="3769742"/>
            <a:ext cx="447963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Medium" panose="00000600000000000000" pitchFamily="2" charset="-52"/>
                <a:ea typeface="Proxima Nova"/>
                <a:cs typeface="Proxima Nova"/>
                <a:sym typeface="Proxima Nova"/>
              </a:rPr>
              <a:t>Проживає мешканців</a:t>
            </a:r>
            <a:endParaRPr sz="2800" dirty="0">
              <a:solidFill>
                <a:srgbClr val="182947"/>
              </a:solidFill>
              <a:latin typeface="Montserrat Medium" panose="00000600000000000000" pitchFamily="2" charset="-52"/>
              <a:ea typeface="Proxima Nova"/>
              <a:cs typeface="Proxima Nova"/>
              <a:sym typeface="Proxima Nova"/>
            </a:endParaRPr>
          </a:p>
        </p:txBody>
      </p:sp>
      <p:sp>
        <p:nvSpPr>
          <p:cNvPr id="104" name="Google Shape;104;p2"/>
          <p:cNvSpPr txBox="1"/>
          <p:nvPr/>
        </p:nvSpPr>
        <p:spPr>
          <a:xfrm>
            <a:off x="1678496" y="3738965"/>
            <a:ext cx="142694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chemeClr val="tx1"/>
                </a:solidFill>
                <a:latin typeface="Montserrat SemiBold" panose="00000700000000000000" pitchFamily="2" charset="-52"/>
                <a:ea typeface="Proxima Nova"/>
                <a:cs typeface="Proxima Nova"/>
                <a:sym typeface="Proxima Nova"/>
              </a:rPr>
              <a:t>6200</a:t>
            </a:r>
            <a:endParaRPr sz="3200" dirty="0">
              <a:solidFill>
                <a:schemeClr val="tx1"/>
              </a:solidFill>
              <a:latin typeface="Montserrat SemiBold" panose="00000700000000000000" pitchFamily="2" charset="-52"/>
              <a:ea typeface="Proxima Nova"/>
              <a:cs typeface="Proxima Nova"/>
              <a:sym typeface="Proxima Nova"/>
            </a:endParaRPr>
          </a:p>
        </p:txBody>
      </p:sp>
      <p:sp>
        <p:nvSpPr>
          <p:cNvPr id="105" name="Google Shape;105;p2"/>
          <p:cNvSpPr txBox="1"/>
          <p:nvPr/>
        </p:nvSpPr>
        <p:spPr>
          <a:xfrm>
            <a:off x="2587658" y="4903859"/>
            <a:ext cx="5796541"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Medium" panose="00000600000000000000" pitchFamily="2" charset="-52"/>
                <a:ea typeface="Proxima Nova"/>
                <a:cs typeface="Proxima Nova"/>
                <a:sym typeface="Proxima Nova"/>
              </a:rPr>
              <a:t>Поліцейські офіцери громади, які обслуговують ТГ</a:t>
            </a:r>
            <a:endParaRPr sz="2800" dirty="0">
              <a:solidFill>
                <a:srgbClr val="182947"/>
              </a:solidFill>
              <a:latin typeface="Montserrat Medium" panose="00000600000000000000" pitchFamily="2" charset="-52"/>
              <a:ea typeface="Proxima Nova"/>
              <a:cs typeface="Proxima Nova"/>
              <a:sym typeface="Proxima Nova"/>
            </a:endParaRPr>
          </a:p>
        </p:txBody>
      </p:sp>
      <p:sp>
        <p:nvSpPr>
          <p:cNvPr id="106" name="Google Shape;106;p2"/>
          <p:cNvSpPr/>
          <p:nvPr/>
        </p:nvSpPr>
        <p:spPr>
          <a:xfrm>
            <a:off x="431574" y="5112941"/>
            <a:ext cx="1080000" cy="1080000"/>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6">
            <a:alphaModFix/>
          </a:blip>
          <a:srcRect/>
          <a:stretch/>
        </p:blipFill>
        <p:spPr>
          <a:xfrm>
            <a:off x="562530" y="5257066"/>
            <a:ext cx="818088" cy="791749"/>
          </a:xfrm>
          <a:prstGeom prst="rect">
            <a:avLst/>
          </a:prstGeom>
          <a:noFill/>
          <a:ln>
            <a:noFill/>
          </a:ln>
        </p:spPr>
      </p:pic>
      <p:sp>
        <p:nvSpPr>
          <p:cNvPr id="108" name="Google Shape;108;p2"/>
          <p:cNvSpPr txBox="1"/>
          <p:nvPr/>
        </p:nvSpPr>
        <p:spPr>
          <a:xfrm>
            <a:off x="260272" y="579421"/>
            <a:ext cx="627671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НОВООЛЕКСАНДРІЙСЬКА ТГ</a:t>
            </a:r>
            <a:endParaRPr sz="2800" dirty="0">
              <a:solidFill>
                <a:schemeClr val="lt1"/>
              </a:solidFill>
              <a:latin typeface="Montserrat SemiBold" panose="00000700000000000000" pitchFamily="2" charset="-52"/>
              <a:ea typeface="Proxima Nova"/>
              <a:cs typeface="Proxima Nova"/>
              <a:sym typeface="Proxima Nova"/>
            </a:endParaRPr>
          </a:p>
        </p:txBody>
      </p:sp>
      <p:cxnSp>
        <p:nvCxnSpPr>
          <p:cNvPr id="109" name="Google Shape;109;p2"/>
          <p:cNvCxnSpPr/>
          <p:nvPr/>
        </p:nvCxnSpPr>
        <p:spPr>
          <a:xfrm flipH="1">
            <a:off x="8652435" y="1974242"/>
            <a:ext cx="12715" cy="4637359"/>
          </a:xfrm>
          <a:prstGeom prst="straightConnector1">
            <a:avLst/>
          </a:prstGeom>
          <a:noFill/>
          <a:ln w="38100" cap="flat" cmpd="sng">
            <a:solidFill>
              <a:schemeClr val="accent4"/>
            </a:solidFill>
            <a:prstDash val="solid"/>
            <a:miter lim="800000"/>
            <a:headEnd type="none" w="sm" len="sm"/>
            <a:tailEnd type="none" w="sm" len="sm"/>
          </a:ln>
        </p:spPr>
      </p:cxnSp>
      <p:sp>
        <p:nvSpPr>
          <p:cNvPr id="111" name="Google Shape;111;p2"/>
          <p:cNvSpPr/>
          <p:nvPr/>
        </p:nvSpPr>
        <p:spPr>
          <a:xfrm>
            <a:off x="2586329" y="5965668"/>
            <a:ext cx="4540374" cy="388656"/>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uk-UA" sz="1800" dirty="0">
                <a:solidFill>
                  <a:schemeClr val="tx1"/>
                </a:solidFill>
                <a:latin typeface="Montserrat Light" panose="00000400000000000000" pitchFamily="2" charset="-52"/>
                <a:ea typeface="Proxima Nova"/>
                <a:cs typeface="Proxima Nova"/>
                <a:sym typeface="Proxima Nova"/>
              </a:rPr>
              <a:t>Бабічев Владислав Геннадійович</a:t>
            </a:r>
            <a:endParaRPr sz="1800" dirty="0">
              <a:solidFill>
                <a:schemeClr val="tx1"/>
              </a:solidFill>
              <a:latin typeface="Montserrat Light" panose="00000400000000000000" pitchFamily="2" charset="-52"/>
              <a:ea typeface="Proxima Nova"/>
              <a:cs typeface="Proxima Nova"/>
              <a:sym typeface="Proxima Nova"/>
            </a:endParaRPr>
          </a:p>
        </p:txBody>
      </p:sp>
      <p:sp>
        <p:nvSpPr>
          <p:cNvPr id="112" name="Google Shape;112;p2"/>
          <p:cNvSpPr txBox="1"/>
          <p:nvPr/>
        </p:nvSpPr>
        <p:spPr>
          <a:xfrm>
            <a:off x="1678496" y="5380893"/>
            <a:ext cx="42832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b="1" dirty="0">
                <a:solidFill>
                  <a:schemeClr val="tx1"/>
                </a:solidFill>
                <a:latin typeface="Montserrat SemiBold" panose="00000700000000000000" pitchFamily="2" charset="-52"/>
                <a:ea typeface="Proxima Nova"/>
                <a:cs typeface="Proxima Nova"/>
                <a:sym typeface="Proxima Nova"/>
              </a:rPr>
              <a:t>1</a:t>
            </a:r>
            <a:endParaRPr sz="3200" b="1" dirty="0">
              <a:solidFill>
                <a:schemeClr val="tx1"/>
              </a:solidFill>
              <a:latin typeface="Montserrat SemiBold" panose="00000700000000000000" pitchFamily="2" charset="-52"/>
              <a:ea typeface="Proxima Nova"/>
              <a:cs typeface="Proxima Nova"/>
              <a:sym typeface="Proxima Nova"/>
            </a:endParaRPr>
          </a:p>
        </p:txBody>
      </p:sp>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12747" y="2260934"/>
            <a:ext cx="1619670" cy="1279934"/>
          </a:xfrm>
          <a:prstGeom prst="rect">
            <a:avLst/>
          </a:prstGeom>
        </p:spPr>
      </p:pic>
      <p:sp>
        <p:nvSpPr>
          <p:cNvPr id="22" name="Google Shape;100;p2"/>
          <p:cNvSpPr txBox="1"/>
          <p:nvPr/>
        </p:nvSpPr>
        <p:spPr>
          <a:xfrm>
            <a:off x="9054941" y="3628417"/>
            <a:ext cx="298790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a:solidFill>
                  <a:srgbClr val="182947"/>
                </a:solidFill>
                <a:latin typeface="Montserrat Medium" panose="00000600000000000000" pitchFamily="2" charset="-52"/>
                <a:ea typeface="Proxima Nova"/>
                <a:cs typeface="Proxima Nova"/>
                <a:sym typeface="Proxima Nova"/>
              </a:rPr>
              <a:t>У громаді зареєстровано </a:t>
            </a:r>
            <a:endParaRPr sz="2400" dirty="0">
              <a:solidFill>
                <a:srgbClr val="182947"/>
              </a:solidFill>
              <a:latin typeface="Montserrat Medium" panose="00000600000000000000" pitchFamily="2" charset="-52"/>
              <a:ea typeface="Proxima Nova"/>
              <a:cs typeface="Proxima Nova"/>
              <a:sym typeface="Proxima Nova"/>
            </a:endParaRPr>
          </a:p>
        </p:txBody>
      </p:sp>
      <p:sp>
        <p:nvSpPr>
          <p:cNvPr id="23" name="Google Shape;104;p2"/>
          <p:cNvSpPr txBox="1"/>
          <p:nvPr/>
        </p:nvSpPr>
        <p:spPr>
          <a:xfrm>
            <a:off x="9905470" y="4546922"/>
            <a:ext cx="1426947"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chemeClr val="tx1"/>
                </a:solidFill>
                <a:latin typeface="Montserrat SemiBold" panose="00000700000000000000" pitchFamily="2" charset="-52"/>
                <a:ea typeface="Proxima Nova"/>
                <a:cs typeface="Proxima Nova"/>
                <a:sym typeface="Proxima Nova"/>
              </a:rPr>
              <a:t>673</a:t>
            </a:r>
            <a:endParaRPr sz="3200" dirty="0">
              <a:solidFill>
                <a:schemeClr val="tx1"/>
              </a:solidFill>
              <a:latin typeface="Montserrat SemiBold" panose="00000700000000000000" pitchFamily="2" charset="-52"/>
              <a:ea typeface="Proxima Nova"/>
              <a:cs typeface="Proxima Nova"/>
              <a:sym typeface="Proxima Nova"/>
            </a:endParaRPr>
          </a:p>
        </p:txBody>
      </p:sp>
      <p:sp>
        <p:nvSpPr>
          <p:cNvPr id="24" name="Google Shape;100;p2"/>
          <p:cNvSpPr txBox="1"/>
          <p:nvPr/>
        </p:nvSpPr>
        <p:spPr>
          <a:xfrm>
            <a:off x="8865039" y="5257802"/>
            <a:ext cx="324785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2400" dirty="0">
                <a:solidFill>
                  <a:srgbClr val="182947"/>
                </a:solidFill>
                <a:latin typeface="Montserrat Medium" panose="00000600000000000000" pitchFamily="2" charset="-52"/>
                <a:ea typeface="Proxima Nova"/>
                <a:cs typeface="Proxima Nova"/>
                <a:sym typeface="Proxima Nova"/>
              </a:rPr>
              <a:t>внутрішньо</a:t>
            </a:r>
          </a:p>
          <a:p>
            <a:pPr marL="0" marR="0" lvl="0" indent="0" algn="ctr" rtl="0">
              <a:spcBef>
                <a:spcPts val="0"/>
              </a:spcBef>
              <a:spcAft>
                <a:spcPts val="0"/>
              </a:spcAft>
              <a:buNone/>
            </a:pPr>
            <a:r>
              <a:rPr lang="uk-UA" sz="2400" dirty="0">
                <a:solidFill>
                  <a:srgbClr val="182947"/>
                </a:solidFill>
                <a:latin typeface="Montserrat Medium" panose="00000600000000000000" pitchFamily="2" charset="-52"/>
                <a:ea typeface="Proxima Nova"/>
                <a:cs typeface="Proxima Nova"/>
                <a:sym typeface="Proxima Nova"/>
              </a:rPr>
              <a:t>переміщених осіб</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18"/>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4" name="Google Shape;146;p5"/>
          <p:cNvSpPr txBox="1"/>
          <p:nvPr/>
        </p:nvSpPr>
        <p:spPr>
          <a:xfrm>
            <a:off x="277672" y="559343"/>
            <a:ext cx="64850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2023</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1799617"/>
            <a:ext cx="1625108" cy="1780162"/>
          </a:xfrm>
          <a:prstGeom prst="rect">
            <a:avLst/>
          </a:prstGeom>
        </p:spPr>
      </p:pic>
      <p:sp>
        <p:nvSpPr>
          <p:cNvPr id="6" name="Google Shape;364;p17"/>
          <p:cNvSpPr txBox="1"/>
          <p:nvPr/>
        </p:nvSpPr>
        <p:spPr>
          <a:xfrm>
            <a:off x="2002995" y="2098687"/>
            <a:ext cx="303443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Light" panose="00000400000000000000" pitchFamily="2" charset="-52"/>
                <a:ea typeface="Proxima Nova"/>
                <a:cs typeface="Proxima Nova"/>
                <a:sym typeface="Proxima Nova"/>
              </a:rPr>
              <a:t>Врятовані життя</a:t>
            </a:r>
            <a:endParaRPr sz="2400" dirty="0">
              <a:solidFill>
                <a:srgbClr val="182947"/>
              </a:solidFill>
              <a:latin typeface="Montserrat Light" panose="00000400000000000000" pitchFamily="2" charset="-52"/>
              <a:ea typeface="Proxima Nova"/>
              <a:cs typeface="Proxima Nova"/>
              <a:sym typeface="Proxima Nova"/>
            </a:endParaRPr>
          </a:p>
        </p:txBody>
      </p:sp>
      <p:sp>
        <p:nvSpPr>
          <p:cNvPr id="7" name="Google Shape;333;p15"/>
          <p:cNvSpPr txBox="1"/>
          <p:nvPr/>
        </p:nvSpPr>
        <p:spPr>
          <a:xfrm>
            <a:off x="2002995" y="2446828"/>
            <a:ext cx="184796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0</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711" y="2191966"/>
            <a:ext cx="2474068" cy="1237034"/>
          </a:xfrm>
          <a:prstGeom prst="rect">
            <a:avLst/>
          </a:prstGeom>
        </p:spPr>
      </p:pic>
      <p:sp>
        <p:nvSpPr>
          <p:cNvPr id="9" name="Google Shape;364;p17"/>
          <p:cNvSpPr txBox="1"/>
          <p:nvPr/>
        </p:nvSpPr>
        <p:spPr>
          <a:xfrm>
            <a:off x="8233700" y="2098687"/>
            <a:ext cx="345894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Light" panose="00000400000000000000" pitchFamily="2" charset="-52"/>
                <a:ea typeface="Proxima Nova"/>
                <a:cs typeface="Proxima Nova"/>
                <a:sym typeface="Proxima Nova"/>
              </a:rPr>
              <a:t>Здійснено супровід</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0" name="Google Shape;333;p15"/>
          <p:cNvSpPr txBox="1"/>
          <p:nvPr/>
        </p:nvSpPr>
        <p:spPr>
          <a:xfrm>
            <a:off x="8233700" y="2413378"/>
            <a:ext cx="184796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10</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232" y="4563692"/>
            <a:ext cx="1180013" cy="1082014"/>
          </a:xfrm>
          <a:prstGeom prst="rect">
            <a:avLst/>
          </a:prstGeom>
        </p:spPr>
      </p:pic>
      <p:sp>
        <p:nvSpPr>
          <p:cNvPr id="12" name="Google Shape;364;p17"/>
          <p:cNvSpPr txBox="1"/>
          <p:nvPr/>
        </p:nvSpPr>
        <p:spPr>
          <a:xfrm>
            <a:off x="2002994" y="4391073"/>
            <a:ext cx="380546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Light" panose="00000400000000000000" pitchFamily="2" charset="-52"/>
                <a:ea typeface="Proxima Nova"/>
                <a:cs typeface="Proxima Nova"/>
                <a:sym typeface="Proxima Nova"/>
              </a:rPr>
              <a:t>Врятовані тварини/</a:t>
            </a:r>
          </a:p>
          <a:p>
            <a:pPr marL="0" marR="0" lvl="0" indent="0" algn="l" rtl="0">
              <a:spcBef>
                <a:spcPts val="0"/>
              </a:spcBef>
              <a:spcAft>
                <a:spcPts val="0"/>
              </a:spcAft>
              <a:buNone/>
            </a:pPr>
            <a:r>
              <a:rPr lang="uk-UA" sz="2400" dirty="0">
                <a:solidFill>
                  <a:srgbClr val="182947"/>
                </a:solidFill>
                <a:latin typeface="Montserrat Light" panose="00000400000000000000" pitchFamily="2" charset="-52"/>
                <a:ea typeface="Proxima Nova"/>
                <a:cs typeface="Proxima Nova"/>
                <a:sym typeface="Proxima Nova"/>
              </a:rPr>
              <a:t>допомога тваринам</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3" name="Google Shape;333;p15"/>
          <p:cNvSpPr txBox="1"/>
          <p:nvPr/>
        </p:nvSpPr>
        <p:spPr>
          <a:xfrm>
            <a:off x="2002994" y="5104700"/>
            <a:ext cx="184796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10</a:t>
            </a:r>
            <a:endParaRPr sz="6000" dirty="0">
              <a:solidFill>
                <a:srgbClr val="FFC000"/>
              </a:solidFill>
              <a:latin typeface="Montserrat SemiBold" panose="00000700000000000000" pitchFamily="2" charset="-52"/>
              <a:ea typeface="Proxima Nova"/>
              <a:cs typeface="Proxima Nova"/>
              <a:sym typeface="Proxima Nova"/>
            </a:endParaRPr>
          </a:p>
        </p:txBody>
      </p:sp>
      <p:pic>
        <p:nvPicPr>
          <p:cNvPr id="8" name="Рисунок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8483" y="4313760"/>
            <a:ext cx="1698468" cy="1581879"/>
          </a:xfrm>
          <a:prstGeom prst="rect">
            <a:avLst/>
          </a:prstGeom>
        </p:spPr>
      </p:pic>
      <p:sp>
        <p:nvSpPr>
          <p:cNvPr id="15" name="Google Shape;364;p17"/>
          <p:cNvSpPr txBox="1"/>
          <p:nvPr/>
        </p:nvSpPr>
        <p:spPr>
          <a:xfrm>
            <a:off x="8151779" y="4428146"/>
            <a:ext cx="380546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400" dirty="0">
                <a:solidFill>
                  <a:srgbClr val="182947"/>
                </a:solidFill>
                <a:latin typeface="Montserrat Light" panose="00000400000000000000" pitchFamily="2" charset="-52"/>
                <a:ea typeface="Proxima Nova"/>
                <a:cs typeface="Proxima Nova"/>
                <a:sym typeface="Proxima Nova"/>
              </a:rPr>
              <a:t>Отримано подяку</a:t>
            </a:r>
            <a:endParaRPr sz="2400" dirty="0">
              <a:solidFill>
                <a:srgbClr val="182947"/>
              </a:solidFill>
              <a:latin typeface="Montserrat Light" panose="00000400000000000000" pitchFamily="2" charset="-52"/>
              <a:ea typeface="Proxima Nova"/>
              <a:cs typeface="Proxima Nova"/>
              <a:sym typeface="Proxima Nova"/>
            </a:endParaRPr>
          </a:p>
        </p:txBody>
      </p:sp>
      <p:sp>
        <p:nvSpPr>
          <p:cNvPr id="16" name="Google Shape;333;p15"/>
          <p:cNvSpPr txBox="1"/>
          <p:nvPr/>
        </p:nvSpPr>
        <p:spPr>
          <a:xfrm>
            <a:off x="8233700" y="4997678"/>
            <a:ext cx="184796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FFC000"/>
                </a:solidFill>
                <a:latin typeface="Montserrat SemiBold" panose="00000700000000000000" pitchFamily="2" charset="-52"/>
                <a:ea typeface="Proxima Nova"/>
                <a:cs typeface="Proxima Nova"/>
                <a:sym typeface="Proxima Nova"/>
              </a:rPr>
              <a:t>2</a:t>
            </a:r>
            <a:endParaRPr sz="6000" dirty="0">
              <a:solidFill>
                <a:srgbClr val="FFC000"/>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9"/>
          <p:cNvPicPr preferRelativeResize="0"/>
          <p:nvPr/>
        </p:nvPicPr>
        <p:blipFill rotWithShape="1">
          <a:blip r:embed="rId3">
            <a:alphaModFix/>
          </a:blip>
          <a:srcRect/>
          <a:stretch/>
        </p:blipFill>
        <p:spPr>
          <a:xfrm>
            <a:off x="-1" y="40"/>
            <a:ext cx="12192073" cy="6857960"/>
          </a:xfrm>
          <a:prstGeom prst="rect">
            <a:avLst/>
          </a:prstGeom>
          <a:noFill/>
          <a:ln>
            <a:noFill/>
          </a:ln>
        </p:spPr>
      </p:pic>
      <p:sp>
        <p:nvSpPr>
          <p:cNvPr id="390" name="Google Shape;390;p19"/>
          <p:cNvSpPr/>
          <p:nvPr/>
        </p:nvSpPr>
        <p:spPr>
          <a:xfrm>
            <a:off x="304801" y="539253"/>
            <a:ext cx="60960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FFFFFF"/>
                </a:solidFill>
                <a:latin typeface="Montserrat SemiBold" panose="00000700000000000000" pitchFamily="2" charset="-52"/>
                <a:ea typeface="Proxima Nova"/>
                <a:cs typeface="Proxima Nova"/>
                <a:sym typeface="Proxima Nova"/>
              </a:rPr>
              <a:t>ФОТОЗВІТ</a:t>
            </a:r>
            <a:endParaRPr sz="2800" dirty="0">
              <a:solidFill>
                <a:srgbClr val="FFFFFF"/>
              </a:solidFill>
              <a:latin typeface="Montserrat SemiBold" panose="00000700000000000000" pitchFamily="2" charset="-52"/>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3"/>
          <p:cNvPicPr preferRelativeResize="0"/>
          <p:nvPr/>
        </p:nvPicPr>
        <p:blipFill rotWithShape="1">
          <a:blip r:embed="rId3">
            <a:alphaModFix/>
          </a:blip>
          <a:srcRect/>
          <a:stretch/>
        </p:blipFill>
        <p:spPr>
          <a:xfrm>
            <a:off x="0" y="0"/>
            <a:ext cx="12258677" cy="6857960"/>
          </a:xfrm>
          <a:prstGeom prst="rect">
            <a:avLst/>
          </a:prstGeom>
          <a:noFill/>
          <a:ln>
            <a:noFill/>
          </a:ln>
        </p:spPr>
      </p:pic>
      <p:sp>
        <p:nvSpPr>
          <p:cNvPr id="118" name="Google Shape;118;p3"/>
          <p:cNvSpPr txBox="1"/>
          <p:nvPr/>
        </p:nvSpPr>
        <p:spPr>
          <a:xfrm>
            <a:off x="260272" y="579421"/>
            <a:ext cx="609189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НОВООЛЕКСАНДРІЙСЬКА ТГ</a:t>
            </a:r>
            <a:endParaRPr sz="2800" dirty="0">
              <a:solidFill>
                <a:schemeClr val="lt1"/>
              </a:solidFill>
              <a:latin typeface="Montserrat SemiBold" panose="00000700000000000000" pitchFamily="2" charset="-52"/>
              <a:ea typeface="Proxima Nova"/>
              <a:cs typeface="Proxima Nova"/>
              <a:sym typeface="Proxima Nova"/>
            </a:endParaRPr>
          </a:p>
        </p:txBody>
      </p:sp>
      <p:pic>
        <p:nvPicPr>
          <p:cNvPr id="119" name="Google Shape;119;p3"/>
          <p:cNvPicPr preferRelativeResize="0"/>
          <p:nvPr/>
        </p:nvPicPr>
        <p:blipFill rotWithShape="1">
          <a:blip r:embed="rId4">
            <a:alphaModFix/>
          </a:blip>
          <a:srcRect/>
          <a:stretch/>
        </p:blipFill>
        <p:spPr>
          <a:xfrm>
            <a:off x="448109" y="2069331"/>
            <a:ext cx="868573" cy="868573"/>
          </a:xfrm>
          <a:prstGeom prst="rect">
            <a:avLst/>
          </a:prstGeom>
          <a:noFill/>
          <a:ln>
            <a:noFill/>
          </a:ln>
        </p:spPr>
      </p:pic>
      <p:sp>
        <p:nvSpPr>
          <p:cNvPr id="120" name="Google Shape;120;p3"/>
          <p:cNvSpPr txBox="1"/>
          <p:nvPr/>
        </p:nvSpPr>
        <p:spPr>
          <a:xfrm>
            <a:off x="1427721" y="2242026"/>
            <a:ext cx="742444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Реалізовано </a:t>
            </a:r>
            <a:r>
              <a:rPr lang="uk-UA" sz="2800" dirty="0" err="1">
                <a:solidFill>
                  <a:srgbClr val="182947"/>
                </a:solidFill>
                <a:latin typeface="Montserrat SemiBold" panose="00000700000000000000" pitchFamily="2" charset="-52"/>
                <a:ea typeface="Proxima Nova"/>
                <a:cs typeface="Proxima Nova"/>
                <a:sym typeface="Proxima Nova"/>
              </a:rPr>
              <a:t>безпекові</a:t>
            </a:r>
            <a:r>
              <a:rPr lang="uk-UA" sz="2800" dirty="0">
                <a:solidFill>
                  <a:srgbClr val="182947"/>
                </a:solidFill>
                <a:latin typeface="Montserrat SemiBold" panose="00000700000000000000" pitchFamily="2" charset="-52"/>
                <a:ea typeface="Proxima Nova"/>
                <a:cs typeface="Proxima Nova"/>
                <a:sym typeface="Proxima Nova"/>
              </a:rPr>
              <a:t> ініціативи</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21" name="Google Shape;121;p3"/>
          <p:cNvSpPr/>
          <p:nvPr/>
        </p:nvSpPr>
        <p:spPr>
          <a:xfrm>
            <a:off x="9596093" y="1920650"/>
            <a:ext cx="1285247"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182947"/>
                </a:solidFill>
                <a:latin typeface="Montserrat SemiBold" panose="00000700000000000000" pitchFamily="2" charset="-52"/>
                <a:ea typeface="Proxima Nova"/>
                <a:cs typeface="Proxima Nova"/>
                <a:sym typeface="Proxima Nova"/>
              </a:rPr>
              <a:t>3</a:t>
            </a:r>
            <a:endParaRPr sz="6000" dirty="0">
              <a:solidFill>
                <a:srgbClr val="182947"/>
              </a:solidFill>
              <a:latin typeface="Montserrat SemiBold" panose="00000700000000000000" pitchFamily="2" charset="-52"/>
              <a:ea typeface="Proxima Nova"/>
              <a:cs typeface="Proxima Nova"/>
              <a:sym typeface="Proxima Nova"/>
            </a:endParaRPr>
          </a:p>
        </p:txBody>
      </p:sp>
      <p:cxnSp>
        <p:nvCxnSpPr>
          <p:cNvPr id="123" name="Google Shape;123;p3"/>
          <p:cNvCxnSpPr/>
          <p:nvPr/>
        </p:nvCxnSpPr>
        <p:spPr>
          <a:xfrm>
            <a:off x="1515856" y="2838995"/>
            <a:ext cx="9097021" cy="1482"/>
          </a:xfrm>
          <a:prstGeom prst="straightConnector1">
            <a:avLst/>
          </a:prstGeom>
          <a:noFill/>
          <a:ln w="38100" cap="flat" cmpd="sng">
            <a:solidFill>
              <a:schemeClr val="accent4"/>
            </a:solidFill>
            <a:prstDash val="solid"/>
            <a:miter lim="800000"/>
            <a:headEnd type="none" w="sm" len="sm"/>
            <a:tailEnd type="none" w="sm" len="sm"/>
          </a:ln>
        </p:spPr>
      </p:cxnSp>
      <p:sp>
        <p:nvSpPr>
          <p:cNvPr id="125" name="Google Shape;125;p3"/>
          <p:cNvSpPr txBox="1"/>
          <p:nvPr/>
        </p:nvSpPr>
        <p:spPr>
          <a:xfrm>
            <a:off x="698146" y="3251011"/>
            <a:ext cx="10897224" cy="1508065"/>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Font typeface="Wingdings" panose="05000000000000000000" pitchFamily="2" charset="2"/>
              <a:buChar char="§"/>
            </a:pPr>
            <a:r>
              <a:rPr lang="uk-UA" sz="2800" dirty="0">
                <a:solidFill>
                  <a:schemeClr val="tx1"/>
                </a:solidFill>
                <a:latin typeface="Montserrat Medium" panose="00000600000000000000" pitchFamily="2" charset="-52"/>
                <a:ea typeface="Proxima Nova"/>
                <a:cs typeface="Proxima Nova"/>
                <a:sym typeface="Proxima Nova"/>
              </a:rPr>
              <a:t>Встановлено </a:t>
            </a:r>
            <a:r>
              <a:rPr lang="uk-UA" sz="3200" dirty="0">
                <a:solidFill>
                  <a:schemeClr val="tx1"/>
                </a:solidFill>
                <a:latin typeface="Montserrat SemiBold" panose="00000700000000000000" pitchFamily="2" charset="-52"/>
                <a:ea typeface="Proxima Nova"/>
                <a:cs typeface="Proxima Nova"/>
                <a:sym typeface="Proxima Nova"/>
              </a:rPr>
              <a:t>дорожні знаки</a:t>
            </a:r>
            <a:endParaRPr lang="uk-UA" sz="2800" dirty="0">
              <a:solidFill>
                <a:schemeClr val="tx1"/>
              </a:solidFill>
              <a:latin typeface="Montserrat Medium" panose="00000600000000000000" pitchFamily="2" charset="-52"/>
              <a:ea typeface="Proxima Nova"/>
              <a:cs typeface="Proxima Nova"/>
              <a:sym typeface="Proxima Nova"/>
            </a:endParaRPr>
          </a:p>
          <a:p>
            <a:pPr marL="457200" marR="0" lvl="0" indent="-457200" algn="l" rtl="0">
              <a:spcBef>
                <a:spcPts val="0"/>
              </a:spcBef>
              <a:spcAft>
                <a:spcPts val="0"/>
              </a:spcAft>
              <a:buFont typeface="Wingdings" panose="05000000000000000000" pitchFamily="2" charset="2"/>
              <a:buChar char="§"/>
            </a:pPr>
            <a:r>
              <a:rPr lang="uk-UA" sz="2800" dirty="0">
                <a:solidFill>
                  <a:schemeClr val="tx1"/>
                </a:solidFill>
                <a:latin typeface="Montserrat Medium" panose="00000600000000000000" pitchFamily="2" charset="-52"/>
                <a:ea typeface="Proxima Nova"/>
                <a:cs typeface="Proxima Nova"/>
                <a:sym typeface="Proxima Nova"/>
              </a:rPr>
              <a:t>Оновлено дорожню розмітку на ділянках дороги ….</a:t>
            </a:r>
          </a:p>
          <a:p>
            <a:pPr marL="457200" marR="0" lvl="0" indent="-457200" algn="l" rtl="0">
              <a:spcBef>
                <a:spcPts val="0"/>
              </a:spcBef>
              <a:spcAft>
                <a:spcPts val="0"/>
              </a:spcAft>
              <a:buFont typeface="Wingdings" panose="05000000000000000000" pitchFamily="2" charset="2"/>
              <a:buChar char="§"/>
            </a:pPr>
            <a:r>
              <a:rPr lang="uk-UA" sz="2800" dirty="0">
                <a:solidFill>
                  <a:schemeClr val="tx1"/>
                </a:solidFill>
                <a:latin typeface="Montserrat Medium" panose="00000600000000000000" pitchFamily="2" charset="-52"/>
                <a:ea typeface="Proxima Nova"/>
                <a:cs typeface="Proxima Nova"/>
                <a:sym typeface="Proxima Nova"/>
              </a:rPr>
              <a:t>Організовано </a:t>
            </a:r>
            <a:r>
              <a:rPr lang="uk-UA" sz="3200" dirty="0">
                <a:solidFill>
                  <a:schemeClr val="tx1"/>
                </a:solidFill>
                <a:latin typeface="Montserrat SemiBold" panose="00000700000000000000" pitchFamily="2" charset="-52"/>
                <a:ea typeface="Proxima Nova"/>
                <a:cs typeface="Proxima Nova"/>
                <a:sym typeface="Proxima Nova"/>
              </a:rPr>
              <a:t>5</a:t>
            </a:r>
            <a:r>
              <a:rPr lang="uk-UA" sz="2800" dirty="0">
                <a:solidFill>
                  <a:schemeClr val="tx1"/>
                </a:solidFill>
                <a:latin typeface="Montserrat Medium" panose="00000600000000000000" pitchFamily="2" charset="-52"/>
                <a:ea typeface="Proxima Nova"/>
                <a:cs typeface="Proxima Nova"/>
                <a:sym typeface="Proxima Nova"/>
              </a:rPr>
              <a:t> заходів «Стань помітним у темряві»</a:t>
            </a:r>
            <a:endParaRPr sz="2800" dirty="0">
              <a:solidFill>
                <a:schemeClr val="tx1"/>
              </a:solidFill>
              <a:latin typeface="Montserrat Medium" panose="00000600000000000000" pitchFamily="2" charset="-52"/>
              <a:ea typeface="Proxima Nova"/>
              <a:cs typeface="Proxima Nova"/>
              <a:sym typeface="Proxima Nova"/>
            </a:endParaRPr>
          </a:p>
        </p:txBody>
      </p:sp>
      <p:sp>
        <p:nvSpPr>
          <p:cNvPr id="126" name="Google Shape;126;p3"/>
          <p:cNvSpPr txBox="1"/>
          <p:nvPr/>
        </p:nvSpPr>
        <p:spPr>
          <a:xfrm>
            <a:off x="3393195" y="371869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a:stretch/>
        </p:blipFill>
        <p:spPr>
          <a:xfrm>
            <a:off x="0" y="0"/>
            <a:ext cx="12192001" cy="6857960"/>
          </a:xfrm>
          <a:prstGeom prst="rect">
            <a:avLst/>
          </a:prstGeom>
          <a:noFill/>
          <a:ln>
            <a:noFill/>
          </a:ln>
        </p:spPr>
      </p:pic>
      <p:pic>
        <p:nvPicPr>
          <p:cNvPr id="140" name="Google Shape;140;p5"/>
          <p:cNvPicPr preferRelativeResize="0"/>
          <p:nvPr/>
        </p:nvPicPr>
        <p:blipFill rotWithShape="1">
          <a:blip r:embed="rId4">
            <a:alphaModFix/>
          </a:blip>
          <a:srcRect/>
          <a:stretch/>
        </p:blipFill>
        <p:spPr>
          <a:xfrm>
            <a:off x="2658822" y="2286000"/>
            <a:ext cx="629510" cy="629510"/>
          </a:xfrm>
          <a:prstGeom prst="rect">
            <a:avLst/>
          </a:prstGeom>
          <a:noFill/>
          <a:ln>
            <a:noFill/>
          </a:ln>
        </p:spPr>
      </p:pic>
      <p:pic>
        <p:nvPicPr>
          <p:cNvPr id="141" name="Google Shape;141;p5"/>
          <p:cNvPicPr preferRelativeResize="0"/>
          <p:nvPr/>
        </p:nvPicPr>
        <p:blipFill rotWithShape="1">
          <a:blip r:embed="rId5">
            <a:alphaModFix/>
          </a:blip>
          <a:srcRect/>
          <a:stretch/>
        </p:blipFill>
        <p:spPr>
          <a:xfrm>
            <a:off x="8974270" y="2286000"/>
            <a:ext cx="608740" cy="608740"/>
          </a:xfrm>
          <a:prstGeom prst="rect">
            <a:avLst/>
          </a:prstGeom>
          <a:noFill/>
          <a:ln>
            <a:noFill/>
          </a:ln>
        </p:spPr>
      </p:pic>
      <p:sp>
        <p:nvSpPr>
          <p:cNvPr id="142" name="Google Shape;142;p5"/>
          <p:cNvSpPr txBox="1"/>
          <p:nvPr/>
        </p:nvSpPr>
        <p:spPr>
          <a:xfrm>
            <a:off x="1070535" y="2994925"/>
            <a:ext cx="395492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Обслугували викликів</a:t>
            </a:r>
            <a:endParaRPr sz="2800" dirty="0">
              <a:solidFill>
                <a:srgbClr val="182947"/>
              </a:solidFill>
              <a:latin typeface="Proxima Nova"/>
              <a:ea typeface="Proxima Nova"/>
              <a:cs typeface="Proxima Nova"/>
              <a:sym typeface="Proxima Nova"/>
            </a:endParaRPr>
          </a:p>
        </p:txBody>
      </p:sp>
      <p:sp>
        <p:nvSpPr>
          <p:cNvPr id="143" name="Google Shape;143;p5"/>
          <p:cNvSpPr txBox="1"/>
          <p:nvPr/>
        </p:nvSpPr>
        <p:spPr>
          <a:xfrm>
            <a:off x="7166535" y="2994925"/>
            <a:ext cx="401103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rgbClr val="182947"/>
                </a:solidFill>
                <a:latin typeface="Proxima Nova"/>
                <a:ea typeface="Proxima Nova"/>
                <a:cs typeface="Proxima Nova"/>
                <a:sym typeface="Proxima Nova"/>
              </a:rPr>
              <a:t>Розглянули матеріалів</a:t>
            </a:r>
            <a:endParaRPr sz="2800">
              <a:solidFill>
                <a:srgbClr val="182947"/>
              </a:solidFill>
              <a:latin typeface="Proxima Nova"/>
              <a:ea typeface="Proxima Nova"/>
              <a:cs typeface="Proxima Nova"/>
              <a:sym typeface="Proxima Nova"/>
            </a:endParaRPr>
          </a:p>
        </p:txBody>
      </p:sp>
      <p:sp>
        <p:nvSpPr>
          <p:cNvPr id="144" name="Google Shape;144;p5"/>
          <p:cNvSpPr txBox="1"/>
          <p:nvPr/>
        </p:nvSpPr>
        <p:spPr>
          <a:xfrm>
            <a:off x="1286256" y="4175116"/>
            <a:ext cx="337464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182947"/>
                </a:solidFill>
                <a:latin typeface="Proxima Nova"/>
                <a:ea typeface="Proxima Nova"/>
                <a:cs typeface="Proxima Nova"/>
                <a:sym typeface="Proxima Nova"/>
              </a:rPr>
              <a:t>70 / 30</a:t>
            </a:r>
            <a:endParaRPr sz="6000" dirty="0">
              <a:solidFill>
                <a:srgbClr val="182947"/>
              </a:solidFill>
              <a:latin typeface="Proxima Nova"/>
              <a:ea typeface="Proxima Nova"/>
              <a:cs typeface="Proxima Nova"/>
              <a:sym typeface="Proxima Nova"/>
            </a:endParaRPr>
          </a:p>
        </p:txBody>
      </p:sp>
      <p:cxnSp>
        <p:nvCxnSpPr>
          <p:cNvPr id="145" name="Google Shape;145;p5"/>
          <p:cNvCxnSpPr/>
          <p:nvPr/>
        </p:nvCxnSpPr>
        <p:spPr>
          <a:xfrm>
            <a:off x="6095999" y="2579985"/>
            <a:ext cx="0" cy="3620790"/>
          </a:xfrm>
          <a:prstGeom prst="straightConnector1">
            <a:avLst/>
          </a:prstGeom>
          <a:noFill/>
          <a:ln w="28575" cap="flat" cmpd="sng">
            <a:solidFill>
              <a:schemeClr val="accent4"/>
            </a:solidFill>
            <a:prstDash val="solid"/>
            <a:miter lim="800000"/>
            <a:headEnd type="none" w="sm" len="sm"/>
            <a:tailEnd type="none" w="sm" len="sm"/>
          </a:ln>
        </p:spPr>
      </p:cxnSp>
      <p:sp>
        <p:nvSpPr>
          <p:cNvPr id="146" name="Google Shape;146;p5"/>
          <p:cNvSpPr txBox="1"/>
          <p:nvPr/>
        </p:nvSpPr>
        <p:spPr>
          <a:xfrm>
            <a:off x="277672" y="559343"/>
            <a:ext cx="6485084"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РЕЗУЛЬТАТИ ДІЯЛЬНОСТІ 2023</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47" name="Google Shape;147;p5"/>
          <p:cNvSpPr txBox="1"/>
          <p:nvPr/>
        </p:nvSpPr>
        <p:spPr>
          <a:xfrm>
            <a:off x="7382255" y="4175116"/>
            <a:ext cx="337464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182947"/>
                </a:solidFill>
                <a:latin typeface="Proxima Nova"/>
                <a:ea typeface="Proxima Nova"/>
                <a:cs typeface="Proxima Nova"/>
                <a:sym typeface="Proxima Nova"/>
              </a:rPr>
              <a:t>120 / 257</a:t>
            </a:r>
            <a:endParaRPr sz="6000" dirty="0">
              <a:solidFill>
                <a:srgbClr val="182947"/>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5"/>
          <p:cNvPicPr preferRelativeResize="0"/>
          <p:nvPr/>
        </p:nvPicPr>
        <p:blipFill rotWithShape="1">
          <a:blip r:embed="rId3">
            <a:alphaModFix/>
          </a:blip>
          <a:srcRect/>
          <a:stretch/>
        </p:blipFill>
        <p:spPr>
          <a:xfrm>
            <a:off x="0" y="0"/>
            <a:ext cx="12192001" cy="6857960"/>
          </a:xfrm>
          <a:prstGeom prst="rect">
            <a:avLst/>
          </a:prstGeom>
          <a:noFill/>
          <a:ln>
            <a:noFill/>
          </a:ln>
        </p:spPr>
      </p:pic>
      <p:sp>
        <p:nvSpPr>
          <p:cNvPr id="146" name="Google Shape;146;p5"/>
          <p:cNvSpPr txBox="1"/>
          <p:nvPr/>
        </p:nvSpPr>
        <p:spPr>
          <a:xfrm>
            <a:off x="334822" y="526948"/>
            <a:ext cx="450387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ВІЙСЬКОВИЙ СТАН</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1" name="Google Shape;142;p5"/>
          <p:cNvSpPr txBox="1"/>
          <p:nvPr/>
        </p:nvSpPr>
        <p:spPr>
          <a:xfrm>
            <a:off x="531650" y="1963210"/>
            <a:ext cx="34347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Евакуйовано осіб</a:t>
            </a:r>
            <a:endParaRPr sz="2800" dirty="0">
              <a:solidFill>
                <a:srgbClr val="182947"/>
              </a:solidFill>
              <a:latin typeface="Proxima Nova"/>
              <a:ea typeface="Proxima Nova"/>
              <a:cs typeface="Proxima Nova"/>
              <a:sym typeface="Proxima Nova"/>
            </a:endParaRPr>
          </a:p>
        </p:txBody>
      </p:sp>
      <p:sp>
        <p:nvSpPr>
          <p:cNvPr id="12" name="Google Shape;142;p5"/>
          <p:cNvSpPr txBox="1"/>
          <p:nvPr/>
        </p:nvSpPr>
        <p:spPr>
          <a:xfrm>
            <a:off x="531650" y="3922733"/>
            <a:ext cx="531410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Доставлено гуманітарну допомогу</a:t>
            </a:r>
            <a:endParaRPr sz="2800" dirty="0">
              <a:solidFill>
                <a:srgbClr val="182947"/>
              </a:solidFill>
              <a:latin typeface="Proxima Nova"/>
              <a:ea typeface="Proxima Nova"/>
              <a:cs typeface="Proxima Nova"/>
              <a:sym typeface="Proxima Nova"/>
            </a:endParaRPr>
          </a:p>
        </p:txBody>
      </p:sp>
      <p:sp>
        <p:nvSpPr>
          <p:cNvPr id="13" name="Google Shape;142;p5"/>
          <p:cNvSpPr txBox="1"/>
          <p:nvPr/>
        </p:nvSpPr>
        <p:spPr>
          <a:xfrm>
            <a:off x="6377408" y="1963210"/>
            <a:ext cx="343479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Перевірка ВПО</a:t>
            </a:r>
            <a:endParaRPr sz="2800" dirty="0">
              <a:solidFill>
                <a:srgbClr val="182947"/>
              </a:solidFill>
              <a:latin typeface="Proxima Nova"/>
              <a:ea typeface="Proxima Nova"/>
              <a:cs typeface="Proxima Nova"/>
              <a:sym typeface="Proxima Nova"/>
            </a:endParaRPr>
          </a:p>
        </p:txBody>
      </p:sp>
      <p:sp>
        <p:nvSpPr>
          <p:cNvPr id="14" name="Google Shape;142;p5"/>
          <p:cNvSpPr txBox="1"/>
          <p:nvPr/>
        </p:nvSpPr>
        <p:spPr>
          <a:xfrm>
            <a:off x="6377408" y="3922733"/>
            <a:ext cx="3822419" cy="13849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Виявлено зброї та</a:t>
            </a:r>
          </a:p>
          <a:p>
            <a:pPr marL="0" marR="0" lvl="0" indent="0" algn="l" rtl="0">
              <a:spcBef>
                <a:spcPts val="0"/>
              </a:spcBef>
              <a:spcAft>
                <a:spcPts val="0"/>
              </a:spcAft>
              <a:buNone/>
            </a:pPr>
            <a:r>
              <a:rPr lang="uk-UA" sz="2800" dirty="0">
                <a:solidFill>
                  <a:srgbClr val="182947"/>
                </a:solidFill>
                <a:latin typeface="Proxima Nova"/>
                <a:ea typeface="Proxima Nova"/>
                <a:cs typeface="Proxima Nova"/>
                <a:sym typeface="Proxima Nova"/>
              </a:rPr>
              <a:t>Вибухонебезпечних предметів</a:t>
            </a:r>
            <a:endParaRPr sz="2800" dirty="0">
              <a:solidFill>
                <a:srgbClr val="182947"/>
              </a:solidFill>
              <a:latin typeface="Proxima Nova"/>
              <a:ea typeface="Proxima Nova"/>
              <a:cs typeface="Proxima Nova"/>
              <a:sym typeface="Proxima Nova"/>
            </a:endParaRPr>
          </a:p>
        </p:txBody>
      </p:sp>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0363987" y="5076696"/>
            <a:ext cx="1663853" cy="1663853"/>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356" y="5162486"/>
            <a:ext cx="1462429" cy="1492274"/>
          </a:xfrm>
          <a:prstGeom prst="rect">
            <a:avLst/>
          </a:prstGeom>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356" y="2076450"/>
            <a:ext cx="1560597" cy="1560597"/>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3987" y="2076451"/>
            <a:ext cx="1379602" cy="1379602"/>
          </a:xfrm>
          <a:prstGeom prst="rect">
            <a:avLst/>
          </a:prstGeom>
        </p:spPr>
      </p:pic>
      <p:sp>
        <p:nvSpPr>
          <p:cNvPr id="19" name="Google Shape;269;p12"/>
          <p:cNvSpPr txBox="1"/>
          <p:nvPr/>
        </p:nvSpPr>
        <p:spPr>
          <a:xfrm>
            <a:off x="1107712" y="2533456"/>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4800" dirty="0">
                <a:solidFill>
                  <a:srgbClr val="FFC000"/>
                </a:solidFill>
                <a:latin typeface="Montserrat Medium" panose="00000600000000000000" pitchFamily="2" charset="-52"/>
                <a:ea typeface="Proxima Nova"/>
                <a:cs typeface="Proxima Nova"/>
                <a:sym typeface="Proxima Nova"/>
              </a:rPr>
              <a:t>0</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0" name="Google Shape;269;p12"/>
          <p:cNvSpPr txBox="1"/>
          <p:nvPr/>
        </p:nvSpPr>
        <p:spPr>
          <a:xfrm>
            <a:off x="1107712" y="5451902"/>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4800" dirty="0">
                <a:solidFill>
                  <a:srgbClr val="FFC000"/>
                </a:solidFill>
                <a:latin typeface="Montserrat Medium" panose="00000600000000000000" pitchFamily="2" charset="-52"/>
                <a:ea typeface="Proxima Nova"/>
                <a:cs typeface="Proxima Nova"/>
                <a:sym typeface="Proxima Nova"/>
              </a:rPr>
              <a:t>10</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1" name="Google Shape;269;p12"/>
          <p:cNvSpPr txBox="1"/>
          <p:nvPr/>
        </p:nvSpPr>
        <p:spPr>
          <a:xfrm>
            <a:off x="6507595" y="2504728"/>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4800" dirty="0">
                <a:solidFill>
                  <a:srgbClr val="FFC000"/>
                </a:solidFill>
                <a:latin typeface="Montserrat Medium" panose="00000600000000000000" pitchFamily="2" charset="-52"/>
                <a:ea typeface="Proxima Nova"/>
                <a:cs typeface="Proxima Nova"/>
                <a:sym typeface="Proxima Nova"/>
              </a:rPr>
              <a:t>100</a:t>
            </a:r>
            <a:endParaRPr sz="4800" dirty="0">
              <a:solidFill>
                <a:srgbClr val="FFC000"/>
              </a:solidFill>
              <a:latin typeface="Montserrat Medium" panose="00000600000000000000" pitchFamily="2" charset="-52"/>
              <a:ea typeface="Proxima Nova"/>
              <a:cs typeface="Proxima Nova"/>
              <a:sym typeface="Proxima Nova"/>
            </a:endParaRPr>
          </a:p>
        </p:txBody>
      </p:sp>
      <p:sp>
        <p:nvSpPr>
          <p:cNvPr id="22" name="Google Shape;269;p12"/>
          <p:cNvSpPr txBox="1"/>
          <p:nvPr/>
        </p:nvSpPr>
        <p:spPr>
          <a:xfrm>
            <a:off x="6507595" y="5493145"/>
            <a:ext cx="1673588" cy="830956"/>
          </a:xfrm>
          <a:prstGeom prst="rect">
            <a:avLst/>
          </a:prstGeom>
          <a:solidFill>
            <a:schemeClr val="lt1"/>
          </a:solidFill>
          <a:ln w="2857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uk-UA" sz="4800" dirty="0">
                <a:solidFill>
                  <a:srgbClr val="FFC000"/>
                </a:solidFill>
                <a:latin typeface="Montserrat Medium" panose="00000600000000000000" pitchFamily="2" charset="-52"/>
                <a:ea typeface="Proxima Nova"/>
                <a:cs typeface="Proxima Nova"/>
                <a:sym typeface="Proxima Nova"/>
              </a:rPr>
              <a:t>10</a:t>
            </a:r>
            <a:endParaRPr sz="4800" dirty="0">
              <a:solidFill>
                <a:srgbClr val="FFC000"/>
              </a:solidFill>
              <a:latin typeface="Montserrat Medium" panose="00000600000000000000" pitchFamily="2" charset="-52"/>
              <a:ea typeface="Proxima Nova"/>
              <a:cs typeface="Proxima Nova"/>
              <a:sym typeface="Proxima Nova"/>
            </a:endParaRPr>
          </a:p>
        </p:txBody>
      </p:sp>
    </p:spTree>
    <p:extLst>
      <p:ext uri="{BB962C8B-B14F-4D97-AF65-F5344CB8AC3E}">
        <p14:creationId xmlns:p14="http://schemas.microsoft.com/office/powerpoint/2010/main" val="112308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0"/>
          <p:cNvPicPr preferRelativeResize="0"/>
          <p:nvPr/>
        </p:nvPicPr>
        <p:blipFill rotWithShape="1">
          <a:blip r:embed="rId3">
            <a:alphaModFix/>
          </a:blip>
          <a:srcRect/>
          <a:stretch/>
        </p:blipFill>
        <p:spPr>
          <a:xfrm>
            <a:off x="63086" y="40"/>
            <a:ext cx="12258677" cy="6857960"/>
          </a:xfrm>
          <a:prstGeom prst="rect">
            <a:avLst/>
          </a:prstGeom>
          <a:noFill/>
          <a:ln>
            <a:noFill/>
          </a:ln>
        </p:spPr>
      </p:pic>
      <p:sp>
        <p:nvSpPr>
          <p:cNvPr id="234" name="Google Shape;234;p10"/>
          <p:cNvSpPr txBox="1"/>
          <p:nvPr/>
        </p:nvSpPr>
        <p:spPr>
          <a:xfrm>
            <a:off x="260272" y="579421"/>
            <a:ext cx="483978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a:solidFill>
                  <a:schemeClr val="lt1"/>
                </a:solidFill>
                <a:latin typeface="Proxima Nova"/>
                <a:ea typeface="Proxima Nova"/>
                <a:cs typeface="Proxima Nova"/>
                <a:sym typeface="Proxima Nova"/>
              </a:rPr>
              <a:t>ПРОФІЛАКТИЧНА РОБОТА</a:t>
            </a:r>
            <a:endParaRPr sz="2800">
              <a:solidFill>
                <a:schemeClr val="lt1"/>
              </a:solidFill>
              <a:latin typeface="Proxima Nova"/>
              <a:ea typeface="Proxima Nova"/>
              <a:cs typeface="Proxima Nova"/>
              <a:sym typeface="Proxima Nova"/>
            </a:endParaRPr>
          </a:p>
        </p:txBody>
      </p:sp>
      <p:pic>
        <p:nvPicPr>
          <p:cNvPr id="12" name="Google Shape;212;p8"/>
          <p:cNvPicPr preferRelativeResize="0"/>
          <p:nvPr/>
        </p:nvPicPr>
        <p:blipFill rotWithShape="1">
          <a:blip r:embed="rId4">
            <a:alphaModFix/>
          </a:blip>
          <a:srcRect/>
          <a:stretch/>
        </p:blipFill>
        <p:spPr>
          <a:xfrm>
            <a:off x="1660445" y="1911925"/>
            <a:ext cx="977978" cy="1033591"/>
          </a:xfrm>
          <a:prstGeom prst="rect">
            <a:avLst/>
          </a:prstGeom>
          <a:noFill/>
          <a:ln>
            <a:noFill/>
          </a:ln>
        </p:spPr>
      </p:pic>
      <p:pic>
        <p:nvPicPr>
          <p:cNvPr id="13" name="Google Shape;257;p11"/>
          <p:cNvPicPr preferRelativeResize="0"/>
          <p:nvPr/>
        </p:nvPicPr>
        <p:blipFill rotWithShape="1">
          <a:blip r:embed="rId5">
            <a:alphaModFix/>
          </a:blip>
          <a:srcRect/>
          <a:stretch/>
        </p:blipFill>
        <p:spPr>
          <a:xfrm>
            <a:off x="5580725" y="1911925"/>
            <a:ext cx="1030548" cy="1033591"/>
          </a:xfrm>
          <a:prstGeom prst="rect">
            <a:avLst/>
          </a:prstGeom>
          <a:noFill/>
          <a:ln>
            <a:noFill/>
          </a:ln>
        </p:spPr>
      </p:pic>
      <p:pic>
        <p:nvPicPr>
          <p:cNvPr id="14" name="Google Shape;267;p12"/>
          <p:cNvPicPr preferRelativeResize="0"/>
          <p:nvPr/>
        </p:nvPicPr>
        <p:blipFill rotWithShape="1">
          <a:blip r:embed="rId6">
            <a:alphaModFix/>
          </a:blip>
          <a:srcRect/>
          <a:stretch/>
        </p:blipFill>
        <p:spPr>
          <a:xfrm>
            <a:off x="9553573" y="1911926"/>
            <a:ext cx="981075" cy="955100"/>
          </a:xfrm>
          <a:prstGeom prst="rect">
            <a:avLst/>
          </a:prstGeom>
          <a:noFill/>
          <a:ln>
            <a:noFill/>
          </a:ln>
        </p:spPr>
      </p:pic>
      <p:sp>
        <p:nvSpPr>
          <p:cNvPr id="15" name="Google Shape;188;p7"/>
          <p:cNvSpPr txBox="1"/>
          <p:nvPr/>
        </p:nvSpPr>
        <p:spPr>
          <a:xfrm>
            <a:off x="563600" y="3046994"/>
            <a:ext cx="333268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ГРОМАДСЬКОЇ БЕЗПЕКИ</a:t>
            </a:r>
          </a:p>
        </p:txBody>
      </p:sp>
      <p:sp>
        <p:nvSpPr>
          <p:cNvPr id="16" name="Google Shape;188;p7"/>
          <p:cNvSpPr txBox="1"/>
          <p:nvPr/>
        </p:nvSpPr>
        <p:spPr>
          <a:xfrm>
            <a:off x="4473574" y="3033314"/>
            <a:ext cx="33326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БЕЗПЕКА ДОРОЖНЬОГО РУХУ</a:t>
            </a:r>
          </a:p>
        </p:txBody>
      </p:sp>
      <p:sp>
        <p:nvSpPr>
          <p:cNvPr id="17" name="Google Shape;188;p7"/>
          <p:cNvSpPr txBox="1"/>
          <p:nvPr/>
        </p:nvSpPr>
        <p:spPr>
          <a:xfrm>
            <a:off x="8383548" y="3033314"/>
            <a:ext cx="3332680"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ДОЗВІЛЬНА СИСТЕМА</a:t>
            </a:r>
          </a:p>
        </p:txBody>
      </p:sp>
      <p:sp>
        <p:nvSpPr>
          <p:cNvPr id="18" name="Google Shape;144;p5"/>
          <p:cNvSpPr txBox="1"/>
          <p:nvPr/>
        </p:nvSpPr>
        <p:spPr>
          <a:xfrm>
            <a:off x="1397149" y="3342464"/>
            <a:ext cx="150456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182947"/>
                </a:solidFill>
                <a:latin typeface="Proxima Nova"/>
                <a:ea typeface="Proxima Nova"/>
                <a:cs typeface="Proxima Nova"/>
                <a:sym typeface="Proxima Nova"/>
              </a:rPr>
              <a:t>15</a:t>
            </a:r>
            <a:endParaRPr sz="6000" dirty="0">
              <a:solidFill>
                <a:srgbClr val="182947"/>
              </a:solidFill>
              <a:latin typeface="Proxima Nova"/>
              <a:ea typeface="Proxima Nova"/>
              <a:cs typeface="Proxima Nova"/>
              <a:sym typeface="Proxima Nova"/>
            </a:endParaRPr>
          </a:p>
        </p:txBody>
      </p:sp>
      <p:sp>
        <p:nvSpPr>
          <p:cNvPr id="19" name="Google Shape;144;p5"/>
          <p:cNvSpPr txBox="1"/>
          <p:nvPr/>
        </p:nvSpPr>
        <p:spPr>
          <a:xfrm>
            <a:off x="5351911" y="3570917"/>
            <a:ext cx="150456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182947"/>
                </a:solidFill>
                <a:latin typeface="Proxima Nova"/>
                <a:ea typeface="Proxima Nova"/>
                <a:cs typeface="Proxima Nova"/>
                <a:sym typeface="Proxima Nova"/>
              </a:rPr>
              <a:t>15</a:t>
            </a:r>
            <a:endParaRPr sz="6000" dirty="0">
              <a:solidFill>
                <a:srgbClr val="182947"/>
              </a:solidFill>
              <a:latin typeface="Proxima Nova"/>
              <a:ea typeface="Proxima Nova"/>
              <a:cs typeface="Proxima Nova"/>
              <a:sym typeface="Proxima Nova"/>
            </a:endParaRPr>
          </a:p>
        </p:txBody>
      </p:sp>
      <p:sp>
        <p:nvSpPr>
          <p:cNvPr id="20" name="Google Shape;144;p5"/>
          <p:cNvSpPr txBox="1"/>
          <p:nvPr/>
        </p:nvSpPr>
        <p:spPr>
          <a:xfrm>
            <a:off x="9306672" y="3356459"/>
            <a:ext cx="150456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6000" dirty="0">
                <a:solidFill>
                  <a:srgbClr val="182947"/>
                </a:solidFill>
                <a:latin typeface="Proxima Nova"/>
                <a:ea typeface="Proxima Nova"/>
                <a:cs typeface="Proxima Nova"/>
                <a:sym typeface="Proxima Nova"/>
              </a:rPr>
              <a:t>5</a:t>
            </a:r>
            <a:endParaRPr sz="6000" dirty="0">
              <a:solidFill>
                <a:srgbClr val="182947"/>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a:stretch/>
        </p:blipFill>
        <p:spPr>
          <a:xfrm>
            <a:off x="-66677" y="-20232"/>
            <a:ext cx="12258677" cy="6857960"/>
          </a:xfrm>
          <a:prstGeom prst="rect">
            <a:avLst/>
          </a:prstGeom>
          <a:noFill/>
          <a:ln>
            <a:noFill/>
          </a:ln>
        </p:spPr>
      </p:pic>
      <p:sp>
        <p:nvSpPr>
          <p:cNvPr id="153" name="Google Shape;153;p6"/>
          <p:cNvSpPr txBox="1"/>
          <p:nvPr/>
        </p:nvSpPr>
        <p:spPr>
          <a:xfrm>
            <a:off x="260272" y="579421"/>
            <a:ext cx="54720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54" name="Google Shape;154;p6"/>
          <p:cNvSpPr txBox="1"/>
          <p:nvPr/>
        </p:nvSpPr>
        <p:spPr>
          <a:xfrm>
            <a:off x="595232" y="1718495"/>
            <a:ext cx="112819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запобігання та протидії домашньому насильству</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155" name="Google Shape;155;p6"/>
          <p:cNvCxnSpPr/>
          <p:nvPr/>
        </p:nvCxnSpPr>
        <p:spPr>
          <a:xfrm>
            <a:off x="526668" y="2241675"/>
            <a:ext cx="11101049" cy="0"/>
          </a:xfrm>
          <a:prstGeom prst="straightConnector1">
            <a:avLst/>
          </a:prstGeom>
          <a:noFill/>
          <a:ln w="38100" cap="flat" cmpd="sng">
            <a:solidFill>
              <a:schemeClr val="accent4"/>
            </a:solidFill>
            <a:prstDash val="solid"/>
            <a:miter lim="800000"/>
            <a:headEnd type="none" w="sm" len="sm"/>
            <a:tailEnd type="none" w="sm" len="sm"/>
          </a:ln>
        </p:spPr>
      </p:cxnSp>
      <p:pic>
        <p:nvPicPr>
          <p:cNvPr id="156" name="Google Shape;156;p6"/>
          <p:cNvPicPr preferRelativeResize="0"/>
          <p:nvPr/>
        </p:nvPicPr>
        <p:blipFill rotWithShape="1">
          <a:blip r:embed="rId4">
            <a:alphaModFix/>
          </a:blip>
          <a:srcRect/>
          <a:stretch/>
        </p:blipFill>
        <p:spPr>
          <a:xfrm>
            <a:off x="281955" y="2508424"/>
            <a:ext cx="664917" cy="622804"/>
          </a:xfrm>
          <a:prstGeom prst="rect">
            <a:avLst/>
          </a:prstGeom>
          <a:noFill/>
          <a:ln>
            <a:noFill/>
          </a:ln>
        </p:spPr>
      </p:pic>
      <p:sp>
        <p:nvSpPr>
          <p:cNvPr id="158" name="Google Shape;158;p6"/>
          <p:cNvSpPr txBox="1"/>
          <p:nvPr/>
        </p:nvSpPr>
        <p:spPr>
          <a:xfrm>
            <a:off x="1644255" y="4191764"/>
            <a:ext cx="4418406"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Винесено термінових заборонних</a:t>
            </a:r>
            <a:endParaRPr sz="1200" dirty="0">
              <a:latin typeface="Montserrat Light" panose="00000400000000000000" pitchFamily="2" charset="-52"/>
            </a:endParaRPr>
          </a:p>
          <a:p>
            <a:pPr marL="0" marR="0" lvl="0" indent="0" algn="just"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приписів стосовно кривдників</a:t>
            </a:r>
            <a:endParaRPr sz="1800" dirty="0">
              <a:solidFill>
                <a:srgbClr val="182947"/>
              </a:solidFill>
              <a:latin typeface="Montserrat Light" panose="00000400000000000000" pitchFamily="2" charset="-52"/>
              <a:ea typeface="Proxima Nova"/>
              <a:cs typeface="Proxima Nova"/>
              <a:sym typeface="Proxima Nova"/>
            </a:endParaRPr>
          </a:p>
        </p:txBody>
      </p:sp>
      <p:pic>
        <p:nvPicPr>
          <p:cNvPr id="159" name="Google Shape;159;p6"/>
          <p:cNvPicPr preferRelativeResize="0"/>
          <p:nvPr/>
        </p:nvPicPr>
        <p:blipFill rotWithShape="1">
          <a:blip r:embed="rId5">
            <a:alphaModFix/>
          </a:blip>
          <a:srcRect/>
          <a:stretch/>
        </p:blipFill>
        <p:spPr>
          <a:xfrm>
            <a:off x="346621" y="4194570"/>
            <a:ext cx="535584" cy="565011"/>
          </a:xfrm>
          <a:prstGeom prst="rect">
            <a:avLst/>
          </a:prstGeom>
          <a:noFill/>
          <a:ln>
            <a:noFill/>
          </a:ln>
        </p:spPr>
      </p:pic>
      <p:pic>
        <p:nvPicPr>
          <p:cNvPr id="160" name="Google Shape;160;p6"/>
          <p:cNvPicPr preferRelativeResize="0"/>
          <p:nvPr/>
        </p:nvPicPr>
        <p:blipFill rotWithShape="1">
          <a:blip r:embed="rId6">
            <a:alphaModFix/>
          </a:blip>
          <a:srcRect/>
          <a:stretch/>
        </p:blipFill>
        <p:spPr>
          <a:xfrm>
            <a:off x="386269" y="3345823"/>
            <a:ext cx="514749" cy="578666"/>
          </a:xfrm>
          <a:prstGeom prst="rect">
            <a:avLst/>
          </a:prstGeom>
          <a:noFill/>
          <a:ln>
            <a:noFill/>
          </a:ln>
        </p:spPr>
      </p:pic>
      <p:sp>
        <p:nvSpPr>
          <p:cNvPr id="161" name="Google Shape;161;p6"/>
          <p:cNvSpPr txBox="1"/>
          <p:nvPr/>
        </p:nvSpPr>
        <p:spPr>
          <a:xfrm>
            <a:off x="1651629" y="3334112"/>
            <a:ext cx="378623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Кількість кривдників яких взято на облік у 2024 році</a:t>
            </a:r>
            <a:endParaRPr sz="1800" dirty="0">
              <a:solidFill>
                <a:srgbClr val="182947"/>
              </a:solidFill>
              <a:latin typeface="Montserrat Light" panose="00000400000000000000" pitchFamily="2" charset="-52"/>
              <a:ea typeface="Proxima Nova"/>
              <a:cs typeface="Proxima Nova"/>
              <a:sym typeface="Proxima Nova"/>
            </a:endParaRPr>
          </a:p>
        </p:txBody>
      </p:sp>
      <p:sp>
        <p:nvSpPr>
          <p:cNvPr id="162" name="Google Shape;162;p6"/>
          <p:cNvSpPr txBox="1"/>
          <p:nvPr/>
        </p:nvSpPr>
        <p:spPr>
          <a:xfrm>
            <a:off x="1651629" y="4973287"/>
            <a:ext cx="5098748"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Складено адміністративних протоколів</a:t>
            </a:r>
            <a:endParaRPr sz="1600" dirty="0">
              <a:latin typeface="Montserrat Light" panose="00000400000000000000" pitchFamily="2" charset="-52"/>
            </a:endParaRPr>
          </a:p>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за порушення ст. 173-2 КУпАП</a:t>
            </a:r>
            <a:endParaRPr sz="1600" dirty="0">
              <a:latin typeface="Montserrat Light" panose="00000400000000000000" pitchFamily="2" charset="-52"/>
            </a:endParaRPr>
          </a:p>
          <a:p>
            <a:pPr marL="0" marR="0" lvl="0" indent="0" algn="just"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«Вчинення домашнього насильства» </a:t>
            </a:r>
            <a:endParaRPr sz="1600" dirty="0">
              <a:solidFill>
                <a:srgbClr val="182947"/>
              </a:solidFill>
              <a:latin typeface="Montserrat Light" panose="00000400000000000000" pitchFamily="2" charset="-52"/>
              <a:ea typeface="Proxima Nova"/>
              <a:cs typeface="Proxima Nova"/>
              <a:sym typeface="Proxima Nova"/>
            </a:endParaRPr>
          </a:p>
        </p:txBody>
      </p:sp>
      <p:sp>
        <p:nvSpPr>
          <p:cNvPr id="166" name="Google Shape;166;p6"/>
          <p:cNvSpPr txBox="1"/>
          <p:nvPr/>
        </p:nvSpPr>
        <p:spPr>
          <a:xfrm>
            <a:off x="881066" y="4236401"/>
            <a:ext cx="918702"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20/0</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168" name="Google Shape;168;p6"/>
          <p:cNvSpPr txBox="1"/>
          <p:nvPr/>
        </p:nvSpPr>
        <p:spPr>
          <a:xfrm>
            <a:off x="881066" y="2558236"/>
            <a:ext cx="97132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28</a:t>
            </a:r>
            <a:endParaRPr sz="2800" dirty="0">
              <a:solidFill>
                <a:srgbClr val="182947"/>
              </a:solidFill>
              <a:latin typeface="Montserrat SemiBold" panose="00000700000000000000" pitchFamily="2" charset="-52"/>
              <a:ea typeface="Proxima Nova"/>
              <a:cs typeface="Proxima Nova"/>
              <a:sym typeface="Proxima Nova"/>
            </a:endParaRPr>
          </a:p>
        </p:txBody>
      </p:sp>
      <p:pic>
        <p:nvPicPr>
          <p:cNvPr id="169" name="Google Shape;169;p6"/>
          <p:cNvPicPr preferRelativeResize="0"/>
          <p:nvPr/>
        </p:nvPicPr>
        <p:blipFill rotWithShape="1">
          <a:blip r:embed="rId7">
            <a:alphaModFix/>
          </a:blip>
          <a:srcRect/>
          <a:stretch/>
        </p:blipFill>
        <p:spPr>
          <a:xfrm>
            <a:off x="333769" y="5499667"/>
            <a:ext cx="592782" cy="688301"/>
          </a:xfrm>
          <a:prstGeom prst="rect">
            <a:avLst/>
          </a:prstGeom>
          <a:noFill/>
          <a:ln>
            <a:noFill/>
          </a:ln>
        </p:spPr>
      </p:pic>
      <p:sp>
        <p:nvSpPr>
          <p:cNvPr id="22" name="Google Shape;157;p6"/>
          <p:cNvSpPr txBox="1"/>
          <p:nvPr/>
        </p:nvSpPr>
        <p:spPr>
          <a:xfrm>
            <a:off x="1677594" y="2514962"/>
            <a:ext cx="4634874"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Кількість кривдників, що перебувають на обліку</a:t>
            </a:r>
            <a:endParaRPr sz="1800" dirty="0">
              <a:solidFill>
                <a:srgbClr val="182947"/>
              </a:solidFill>
              <a:latin typeface="Montserrat Light" panose="00000400000000000000" pitchFamily="2" charset="-52"/>
              <a:ea typeface="Proxima Nova"/>
              <a:cs typeface="Proxima Nova"/>
              <a:sym typeface="Proxima Nova"/>
            </a:endParaRPr>
          </a:p>
        </p:txBody>
      </p:sp>
      <p:sp>
        <p:nvSpPr>
          <p:cNvPr id="23" name="Google Shape;168;p6"/>
          <p:cNvSpPr txBox="1"/>
          <p:nvPr/>
        </p:nvSpPr>
        <p:spPr>
          <a:xfrm>
            <a:off x="865366" y="3401309"/>
            <a:ext cx="97132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3</a:t>
            </a:r>
            <a:endParaRPr sz="2800" dirty="0">
              <a:solidFill>
                <a:srgbClr val="182947"/>
              </a:solidFill>
              <a:latin typeface="Montserrat SemiBold" panose="00000700000000000000" pitchFamily="2" charset="-52"/>
              <a:ea typeface="Proxima Nova"/>
              <a:cs typeface="Proxima Nova"/>
              <a:sym typeface="Proxima Nova"/>
            </a:endParaRPr>
          </a:p>
        </p:txBody>
      </p:sp>
      <p:sp>
        <p:nvSpPr>
          <p:cNvPr id="24" name="Google Shape;162;p6"/>
          <p:cNvSpPr txBox="1"/>
          <p:nvPr/>
        </p:nvSpPr>
        <p:spPr>
          <a:xfrm>
            <a:off x="1684933" y="5905822"/>
            <a:ext cx="392514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600" dirty="0" err="1">
                <a:solidFill>
                  <a:srgbClr val="182947"/>
                </a:solidFill>
                <a:latin typeface="Montserrat Light" panose="00000400000000000000" pitchFamily="2" charset="-52"/>
                <a:ea typeface="Proxima Nova"/>
                <a:cs typeface="Proxima Nova"/>
                <a:sym typeface="Proxima Nova"/>
              </a:rPr>
              <a:t>Вироки</a:t>
            </a:r>
            <a:r>
              <a:rPr lang="uk-UA" sz="1600" dirty="0">
                <a:solidFill>
                  <a:srgbClr val="182947"/>
                </a:solidFill>
                <a:latin typeface="Montserrat Light" panose="00000400000000000000" pitchFamily="2" charset="-52"/>
                <a:ea typeface="Proxima Nova"/>
                <a:cs typeface="Proxima Nova"/>
                <a:sym typeface="Proxima Nova"/>
              </a:rPr>
              <a:t> суду про визнання кривдника винуватим</a:t>
            </a:r>
            <a:endParaRPr sz="1600" dirty="0">
              <a:solidFill>
                <a:srgbClr val="182947"/>
              </a:solidFill>
              <a:latin typeface="Montserrat Light" panose="00000400000000000000" pitchFamily="2" charset="-52"/>
              <a:ea typeface="Proxima Nova"/>
              <a:cs typeface="Proxima Nova"/>
              <a:sym typeface="Proxima Nova"/>
            </a:endParaRPr>
          </a:p>
        </p:txBody>
      </p:sp>
      <p:cxnSp>
        <p:nvCxnSpPr>
          <p:cNvPr id="5" name="Прямая соединительная линия 4"/>
          <p:cNvCxnSpPr/>
          <p:nvPr/>
        </p:nvCxnSpPr>
        <p:spPr>
          <a:xfrm>
            <a:off x="982193" y="5870922"/>
            <a:ext cx="627931" cy="0"/>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sp>
        <p:nvSpPr>
          <p:cNvPr id="27" name="Google Shape;167;p6"/>
          <p:cNvSpPr txBox="1"/>
          <p:nvPr/>
        </p:nvSpPr>
        <p:spPr>
          <a:xfrm>
            <a:off x="994454" y="5886852"/>
            <a:ext cx="69047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15/0</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29" name="Прямая соединительная линия 28"/>
          <p:cNvCxnSpPr/>
          <p:nvPr/>
        </p:nvCxnSpPr>
        <p:spPr>
          <a:xfrm>
            <a:off x="1748356" y="5870922"/>
            <a:ext cx="4251743" cy="0"/>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pic>
        <p:nvPicPr>
          <p:cNvPr id="28" name="Google Shape;315;p14"/>
          <p:cNvPicPr preferRelativeResize="0"/>
          <p:nvPr/>
        </p:nvPicPr>
        <p:blipFill rotWithShape="1">
          <a:blip r:embed="rId8">
            <a:alphaModFix/>
          </a:blip>
          <a:srcRect/>
          <a:stretch/>
        </p:blipFill>
        <p:spPr>
          <a:xfrm>
            <a:off x="6011390" y="2555866"/>
            <a:ext cx="667982" cy="694314"/>
          </a:xfrm>
          <a:prstGeom prst="rect">
            <a:avLst/>
          </a:prstGeom>
          <a:noFill/>
          <a:ln>
            <a:noFill/>
          </a:ln>
        </p:spPr>
      </p:pic>
      <p:sp>
        <p:nvSpPr>
          <p:cNvPr id="30" name="Google Shape;168;p6"/>
          <p:cNvSpPr txBox="1"/>
          <p:nvPr/>
        </p:nvSpPr>
        <p:spPr>
          <a:xfrm>
            <a:off x="6547972" y="2280318"/>
            <a:ext cx="97132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30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31" name="Google Shape;161;p6"/>
          <p:cNvSpPr txBox="1"/>
          <p:nvPr/>
        </p:nvSpPr>
        <p:spPr>
          <a:xfrm>
            <a:off x="7592473" y="2417299"/>
            <a:ext cx="3996126" cy="3385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uk-UA" sz="1600" dirty="0">
                <a:solidFill>
                  <a:srgbClr val="182947"/>
                </a:solidFill>
                <a:latin typeface="Montserrat Light" panose="00000400000000000000" pitchFamily="2" charset="-52"/>
                <a:ea typeface="Proxima Nova"/>
                <a:cs typeface="Proxima Nova"/>
                <a:sym typeface="Proxima Nova"/>
              </a:rPr>
              <a:t>профілактичні заходи</a:t>
            </a:r>
          </a:p>
        </p:txBody>
      </p:sp>
      <p:cxnSp>
        <p:nvCxnSpPr>
          <p:cNvPr id="32" name="Прямая соединительная линия 31"/>
          <p:cNvCxnSpPr/>
          <p:nvPr/>
        </p:nvCxnSpPr>
        <p:spPr>
          <a:xfrm flipV="1">
            <a:off x="6624391" y="2836206"/>
            <a:ext cx="772029" cy="1901"/>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sp>
        <p:nvSpPr>
          <p:cNvPr id="33" name="Google Shape;168;p6"/>
          <p:cNvSpPr txBox="1"/>
          <p:nvPr/>
        </p:nvSpPr>
        <p:spPr>
          <a:xfrm>
            <a:off x="6547972" y="2819826"/>
            <a:ext cx="97132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10</a:t>
            </a:r>
            <a:endParaRPr sz="3200" dirty="0">
              <a:solidFill>
                <a:srgbClr val="182947"/>
              </a:solidFill>
              <a:latin typeface="Montserrat SemiBold" panose="00000700000000000000" pitchFamily="2" charset="-52"/>
              <a:ea typeface="Proxima Nova"/>
              <a:cs typeface="Proxima Nova"/>
              <a:sym typeface="Proxima Nova"/>
            </a:endParaRPr>
          </a:p>
        </p:txBody>
      </p:sp>
      <p:cxnSp>
        <p:nvCxnSpPr>
          <p:cNvPr id="34" name="Прямая соединительная линия 33"/>
          <p:cNvCxnSpPr/>
          <p:nvPr/>
        </p:nvCxnSpPr>
        <p:spPr>
          <a:xfrm>
            <a:off x="7691670" y="2836206"/>
            <a:ext cx="3896929" cy="12552"/>
          </a:xfrm>
          <a:prstGeom prst="line">
            <a:avLst/>
          </a:prstGeom>
          <a:ln w="19050">
            <a:solidFill>
              <a:srgbClr val="182947"/>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01812" y="2859733"/>
            <a:ext cx="4311756" cy="830997"/>
          </a:xfrm>
          <a:prstGeom prst="rect">
            <a:avLst/>
          </a:prstGeom>
          <a:noFill/>
        </p:spPr>
        <p:txBody>
          <a:bodyPr wrap="square" rtlCol="0">
            <a:spAutoFit/>
          </a:bodyPr>
          <a:lstStyle/>
          <a:p>
            <a:r>
              <a:rPr lang="ru-RU" sz="1600" dirty="0" err="1">
                <a:solidFill>
                  <a:srgbClr val="182947"/>
                </a:solidFill>
                <a:latin typeface="Montserrat Light" panose="00000400000000000000" pitchFamily="2" charset="-52"/>
                <a:ea typeface="Proxima Nova"/>
                <a:cs typeface="Proxima Nova"/>
                <a:sym typeface="Proxima Nova"/>
              </a:rPr>
              <a:t>виступи</a:t>
            </a:r>
            <a:r>
              <a:rPr lang="ru-RU" sz="1600" dirty="0">
                <a:solidFill>
                  <a:srgbClr val="182947"/>
                </a:solidFill>
                <a:latin typeface="Montserrat Light" panose="00000400000000000000" pitchFamily="2" charset="-52"/>
                <a:ea typeface="Proxima Nova"/>
                <a:cs typeface="Proxima Nova"/>
                <a:sym typeface="Proxima Nova"/>
              </a:rPr>
              <a:t> перед </a:t>
            </a:r>
            <a:r>
              <a:rPr lang="ru-RU" sz="1600" dirty="0" err="1">
                <a:solidFill>
                  <a:srgbClr val="182947"/>
                </a:solidFill>
                <a:latin typeface="Montserrat Light" panose="00000400000000000000" pitchFamily="2" charset="-52"/>
                <a:ea typeface="Proxima Nova"/>
                <a:cs typeface="Proxima Nova"/>
                <a:sym typeface="Proxima Nova"/>
              </a:rPr>
              <a:t>мешканцями</a:t>
            </a:r>
            <a:r>
              <a:rPr lang="ru-RU" sz="1600" dirty="0">
                <a:solidFill>
                  <a:srgbClr val="182947"/>
                </a:solidFill>
                <a:latin typeface="Montserrat Light" panose="00000400000000000000" pitchFamily="2" charset="-52"/>
                <a:ea typeface="Proxima Nova"/>
                <a:cs typeface="Proxima Nova"/>
                <a:sym typeface="Proxima Nova"/>
              </a:rPr>
              <a:t> </a:t>
            </a:r>
            <a:r>
              <a:rPr lang="ru-RU" sz="1600" dirty="0" err="1">
                <a:solidFill>
                  <a:srgbClr val="182947"/>
                </a:solidFill>
                <a:latin typeface="Montserrat Light" panose="00000400000000000000" pitchFamily="2" charset="-52"/>
                <a:ea typeface="Proxima Nova"/>
                <a:cs typeface="Proxima Nova"/>
                <a:sym typeface="Proxima Nova"/>
              </a:rPr>
              <a:t>громади</a:t>
            </a:r>
            <a:r>
              <a:rPr lang="ru-RU" sz="1600" dirty="0">
                <a:solidFill>
                  <a:srgbClr val="182947"/>
                </a:solidFill>
                <a:latin typeface="Montserrat Light" panose="00000400000000000000" pitchFamily="2" charset="-52"/>
                <a:ea typeface="Proxima Nova"/>
                <a:cs typeface="Proxima Nova"/>
                <a:sym typeface="Proxima Nova"/>
              </a:rPr>
              <a:t> на тему </a:t>
            </a:r>
            <a:r>
              <a:rPr lang="ru-RU" sz="1600" dirty="0" err="1">
                <a:solidFill>
                  <a:srgbClr val="182947"/>
                </a:solidFill>
                <a:latin typeface="Montserrat Light" panose="00000400000000000000" pitchFamily="2" charset="-52"/>
                <a:ea typeface="Proxima Nova"/>
                <a:cs typeface="Proxima Nova"/>
                <a:sym typeface="Proxima Nova"/>
              </a:rPr>
              <a:t>запобігання</a:t>
            </a:r>
            <a:r>
              <a:rPr lang="ru-RU" sz="1600" dirty="0">
                <a:solidFill>
                  <a:srgbClr val="182947"/>
                </a:solidFill>
                <a:latin typeface="Montserrat Light" panose="00000400000000000000" pitchFamily="2" charset="-52"/>
                <a:ea typeface="Proxima Nova"/>
                <a:cs typeface="Proxima Nova"/>
                <a:sym typeface="Proxima Nova"/>
              </a:rPr>
              <a:t> </a:t>
            </a:r>
            <a:r>
              <a:rPr lang="ru-RU" sz="1600" dirty="0" err="1">
                <a:solidFill>
                  <a:srgbClr val="182947"/>
                </a:solidFill>
                <a:latin typeface="Montserrat Light" panose="00000400000000000000" pitchFamily="2" charset="-52"/>
                <a:ea typeface="Proxima Nova"/>
                <a:cs typeface="Proxima Nova"/>
                <a:sym typeface="Proxima Nova"/>
              </a:rPr>
              <a:t>домашнього</a:t>
            </a:r>
            <a:r>
              <a:rPr lang="ru-RU" sz="1600" dirty="0">
                <a:solidFill>
                  <a:srgbClr val="182947"/>
                </a:solidFill>
                <a:latin typeface="Montserrat Light" panose="00000400000000000000" pitchFamily="2" charset="-52"/>
                <a:ea typeface="Proxima Nova"/>
                <a:cs typeface="Proxima Nova"/>
                <a:sym typeface="Proxima Nova"/>
              </a:rPr>
              <a:t> </a:t>
            </a:r>
            <a:r>
              <a:rPr lang="ru-RU" sz="1600" dirty="0" err="1">
                <a:solidFill>
                  <a:srgbClr val="182947"/>
                </a:solidFill>
                <a:latin typeface="Montserrat Light" panose="00000400000000000000" pitchFamily="2" charset="-52"/>
                <a:ea typeface="Proxima Nova"/>
                <a:cs typeface="Proxima Nova"/>
                <a:sym typeface="Proxima Nova"/>
              </a:rPr>
              <a:t>насильства</a:t>
            </a:r>
            <a:endParaRPr lang="ru-RU" sz="1600" dirty="0">
              <a:solidFill>
                <a:srgbClr val="182947"/>
              </a:solidFill>
              <a:latin typeface="Montserrat Light" panose="00000400000000000000" pitchFamily="2" charset="-52"/>
              <a:ea typeface="Proxima Nova"/>
              <a:cs typeface="Proxima Nova"/>
              <a:sym typeface="Proxima Nova"/>
            </a:endParaRPr>
          </a:p>
        </p:txBody>
      </p:sp>
      <p:sp>
        <p:nvSpPr>
          <p:cNvPr id="35" name="Прямоугольник 34"/>
          <p:cNvSpPr/>
          <p:nvPr/>
        </p:nvSpPr>
        <p:spPr>
          <a:xfrm>
            <a:off x="6300556" y="3879531"/>
            <a:ext cx="5542220" cy="2791013"/>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p:cNvSpPr txBox="1"/>
          <p:nvPr/>
        </p:nvSpPr>
        <p:spPr>
          <a:xfrm>
            <a:off x="6482419" y="3995224"/>
            <a:ext cx="5219348" cy="2031325"/>
          </a:xfrm>
          <a:prstGeom prst="rect">
            <a:avLst/>
          </a:prstGeom>
          <a:noFill/>
        </p:spPr>
        <p:txBody>
          <a:bodyPr wrap="square" rtlCol="0">
            <a:spAutoFit/>
          </a:bodyPr>
          <a:lstStyle/>
          <a:p>
            <a:r>
              <a:rPr lang="uk-UA" sz="1800" b="1" u="sng" dirty="0">
                <a:solidFill>
                  <a:srgbClr val="182947"/>
                </a:solidFill>
                <a:latin typeface="Montserrat Light" panose="00000400000000000000" pitchFamily="2" charset="-52"/>
              </a:rPr>
              <a:t>Співпраця по напрямку із:</a:t>
            </a:r>
          </a:p>
          <a:p>
            <a:endParaRPr lang="uk-UA" sz="1800" b="1" u="sng" dirty="0">
              <a:solidFill>
                <a:schemeClr val="tx1"/>
              </a:solidFill>
              <a:latin typeface="Montserrat Light" panose="00000400000000000000" pitchFamily="2" charset="-52"/>
            </a:endParaRP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Службою у справах дітей та сім’ї</a:t>
            </a: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Центри соціально-психологічної допомоги</a:t>
            </a: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Із спеціалістами з Безоплатної вторинної правничої допомоги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175" name="Google Shape;175;p7"/>
          <p:cNvSpPr txBox="1"/>
          <p:nvPr/>
        </p:nvSpPr>
        <p:spPr>
          <a:xfrm>
            <a:off x="260271" y="579421"/>
            <a:ext cx="644197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176" name="Google Shape;176;p7"/>
          <p:cNvSpPr txBox="1"/>
          <p:nvPr/>
        </p:nvSpPr>
        <p:spPr>
          <a:xfrm>
            <a:off x="2204372" y="1782592"/>
            <a:ext cx="784993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rgbClr val="182947"/>
                </a:solidFill>
                <a:latin typeface="Montserrat SemiBold" panose="00000700000000000000" pitchFamily="2" charset="-52"/>
                <a:ea typeface="Proxima Nova"/>
                <a:cs typeface="Proxima Nova"/>
                <a:sym typeface="Proxima Nova"/>
              </a:rPr>
              <a:t>у сфері охорони та захисту прав дітей</a:t>
            </a:r>
            <a:endParaRPr sz="2800" dirty="0">
              <a:solidFill>
                <a:srgbClr val="182947"/>
              </a:solidFill>
              <a:latin typeface="Montserrat SemiBold" panose="00000700000000000000" pitchFamily="2" charset="-52"/>
              <a:ea typeface="Proxima Nova"/>
              <a:cs typeface="Proxima Nova"/>
              <a:sym typeface="Proxima Nova"/>
            </a:endParaRPr>
          </a:p>
        </p:txBody>
      </p:sp>
      <p:cxnSp>
        <p:nvCxnSpPr>
          <p:cNvPr id="177" name="Google Shape;177;p7"/>
          <p:cNvCxnSpPr/>
          <p:nvPr/>
        </p:nvCxnSpPr>
        <p:spPr>
          <a:xfrm flipV="1">
            <a:off x="2204371" y="2322542"/>
            <a:ext cx="7361659" cy="22917"/>
          </a:xfrm>
          <a:prstGeom prst="straightConnector1">
            <a:avLst/>
          </a:prstGeom>
          <a:noFill/>
          <a:ln w="38100" cap="flat" cmpd="sng">
            <a:solidFill>
              <a:schemeClr val="accent4"/>
            </a:solidFill>
            <a:prstDash val="solid"/>
            <a:miter lim="800000"/>
            <a:headEnd type="none" w="sm" len="sm"/>
            <a:tailEnd type="none" w="sm" len="sm"/>
          </a:ln>
        </p:spPr>
      </p:cxnSp>
      <p:pic>
        <p:nvPicPr>
          <p:cNvPr id="178" name="Google Shape;178;p7"/>
          <p:cNvPicPr preferRelativeResize="0"/>
          <p:nvPr/>
        </p:nvPicPr>
        <p:blipFill rotWithShape="1">
          <a:blip r:embed="rId4">
            <a:alphaModFix/>
          </a:blip>
          <a:srcRect/>
          <a:stretch/>
        </p:blipFill>
        <p:spPr>
          <a:xfrm>
            <a:off x="347467" y="2457432"/>
            <a:ext cx="919941" cy="963117"/>
          </a:xfrm>
          <a:prstGeom prst="rect">
            <a:avLst/>
          </a:prstGeom>
          <a:noFill/>
          <a:ln>
            <a:noFill/>
          </a:ln>
        </p:spPr>
      </p:pic>
      <p:sp>
        <p:nvSpPr>
          <p:cNvPr id="179" name="Google Shape;179;p7"/>
          <p:cNvSpPr txBox="1"/>
          <p:nvPr/>
        </p:nvSpPr>
        <p:spPr>
          <a:xfrm>
            <a:off x="1356619" y="2776949"/>
            <a:ext cx="420476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На обліку сімей, що опинилися</a:t>
            </a:r>
            <a:endParaRPr dirty="0">
              <a:latin typeface="Montserrat Light" panose="00000400000000000000" pitchFamily="2" charset="-52"/>
            </a:endParaRPr>
          </a:p>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у складних життєвих обставинах</a:t>
            </a:r>
            <a:endParaRPr sz="1800" dirty="0">
              <a:solidFill>
                <a:srgbClr val="182947"/>
              </a:solidFill>
              <a:latin typeface="Montserrat Light" panose="00000400000000000000" pitchFamily="2" charset="-52"/>
              <a:ea typeface="Proxima Nova"/>
              <a:cs typeface="Proxima Nova"/>
              <a:sym typeface="Proxima Nova"/>
            </a:endParaRPr>
          </a:p>
        </p:txBody>
      </p:sp>
      <p:sp>
        <p:nvSpPr>
          <p:cNvPr id="185" name="Google Shape;185;p7"/>
          <p:cNvSpPr txBox="1"/>
          <p:nvPr/>
        </p:nvSpPr>
        <p:spPr>
          <a:xfrm>
            <a:off x="359847" y="3291166"/>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2</a:t>
            </a:r>
            <a:endParaRPr sz="3200" dirty="0">
              <a:solidFill>
                <a:srgbClr val="182947"/>
              </a:solidFill>
              <a:latin typeface="Montserrat SemiBold" panose="00000700000000000000" pitchFamily="2" charset="-52"/>
              <a:ea typeface="Proxima Nova"/>
              <a:cs typeface="Proxima Nova"/>
              <a:sym typeface="Proxima Nova"/>
            </a:endParaRPr>
          </a:p>
        </p:txBody>
      </p:sp>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492" y="4120599"/>
            <a:ext cx="658391" cy="644169"/>
          </a:xfrm>
          <a:prstGeom prst="rect">
            <a:avLst/>
          </a:prstGeom>
        </p:spPr>
      </p:pic>
      <p:sp>
        <p:nvSpPr>
          <p:cNvPr id="30" name="Google Shape;185;p7"/>
          <p:cNvSpPr txBox="1"/>
          <p:nvPr/>
        </p:nvSpPr>
        <p:spPr>
          <a:xfrm>
            <a:off x="5964696" y="3290760"/>
            <a:ext cx="93743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31" name="Google Shape;161;p6"/>
          <p:cNvSpPr txBox="1"/>
          <p:nvPr/>
        </p:nvSpPr>
        <p:spPr>
          <a:xfrm>
            <a:off x="6902134" y="2774259"/>
            <a:ext cx="3786235"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Light" panose="00000400000000000000" pitchFamily="2" charset="-52"/>
                <a:ea typeface="Proxima Nova"/>
                <a:cs typeface="Proxima Nova"/>
                <a:sym typeface="Proxima Nova"/>
              </a:rPr>
              <a:t>Кількість сімей які взято на облік у 2024 році</a:t>
            </a:r>
            <a:endParaRPr sz="1800" dirty="0">
              <a:solidFill>
                <a:srgbClr val="182947"/>
              </a:solidFill>
              <a:latin typeface="Montserrat Light" panose="00000400000000000000" pitchFamily="2" charset="-52"/>
              <a:ea typeface="Proxima Nova"/>
              <a:cs typeface="Proxima Nova"/>
              <a:sym typeface="Proxima Nova"/>
            </a:endParaRPr>
          </a:p>
        </p:txBody>
      </p:sp>
      <p:pic>
        <p:nvPicPr>
          <p:cNvPr id="32" name="Google Shape;160;p6"/>
          <p:cNvPicPr preferRelativeResize="0"/>
          <p:nvPr/>
        </p:nvPicPr>
        <p:blipFill rotWithShape="1">
          <a:blip r:embed="rId6">
            <a:alphaModFix/>
          </a:blip>
          <a:srcRect/>
          <a:stretch/>
        </p:blipFill>
        <p:spPr>
          <a:xfrm>
            <a:off x="6103788" y="2644470"/>
            <a:ext cx="659254" cy="705246"/>
          </a:xfrm>
          <a:prstGeom prst="rect">
            <a:avLst/>
          </a:prstGeom>
          <a:noFill/>
          <a:ln>
            <a:noFill/>
          </a:ln>
        </p:spPr>
      </p:pic>
      <p:sp>
        <p:nvSpPr>
          <p:cNvPr id="33" name="Прямоугольник 32"/>
          <p:cNvSpPr/>
          <p:nvPr/>
        </p:nvSpPr>
        <p:spPr>
          <a:xfrm>
            <a:off x="570227" y="3975922"/>
            <a:ext cx="4963702" cy="2492972"/>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6129337" y="3975922"/>
            <a:ext cx="5534127" cy="2514635"/>
          </a:xfrm>
          <a:prstGeom prst="rect">
            <a:avLst/>
          </a:prstGeom>
          <a:noFill/>
          <a:ln w="1905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5" name="TextBox 34"/>
          <p:cNvSpPr txBox="1"/>
          <p:nvPr/>
        </p:nvSpPr>
        <p:spPr>
          <a:xfrm>
            <a:off x="6334210" y="4120599"/>
            <a:ext cx="4909809" cy="1754326"/>
          </a:xfrm>
          <a:prstGeom prst="rect">
            <a:avLst/>
          </a:prstGeom>
          <a:noFill/>
        </p:spPr>
        <p:txBody>
          <a:bodyPr wrap="square" rtlCol="0">
            <a:spAutoFit/>
          </a:bodyPr>
          <a:lstStyle/>
          <a:p>
            <a:r>
              <a:rPr lang="uk-UA" sz="1800" b="1" u="sng" dirty="0">
                <a:solidFill>
                  <a:srgbClr val="182947"/>
                </a:solidFill>
                <a:latin typeface="Montserrat Light" panose="00000400000000000000" pitchFamily="2" charset="-52"/>
              </a:rPr>
              <a:t>Співпраця по напрямку із:</a:t>
            </a:r>
          </a:p>
          <a:p>
            <a:endParaRPr lang="uk-UA" sz="1800" b="1" u="sng" dirty="0">
              <a:solidFill>
                <a:srgbClr val="182947"/>
              </a:solidFill>
              <a:latin typeface="Montserrat Light" panose="00000400000000000000" pitchFamily="2" charset="-52"/>
            </a:endParaRP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Службою у справах дітей та сім’ї</a:t>
            </a: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Центром соціально-психологічної допомоги</a:t>
            </a: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Ювенальними поліцейськими</a:t>
            </a:r>
          </a:p>
        </p:txBody>
      </p:sp>
      <p:sp>
        <p:nvSpPr>
          <p:cNvPr id="5" name="TextBox 4"/>
          <p:cNvSpPr txBox="1"/>
          <p:nvPr/>
        </p:nvSpPr>
        <p:spPr>
          <a:xfrm>
            <a:off x="1479179" y="4112218"/>
            <a:ext cx="3877985" cy="646331"/>
          </a:xfrm>
          <a:prstGeom prst="rect">
            <a:avLst/>
          </a:prstGeom>
          <a:noFill/>
        </p:spPr>
        <p:txBody>
          <a:bodyPr wrap="none" rtlCol="0">
            <a:spAutoFit/>
          </a:bodyPr>
          <a:lstStyle/>
          <a:p>
            <a:r>
              <a:rPr lang="uk-UA" sz="1800" b="1" u="sng" dirty="0">
                <a:solidFill>
                  <a:srgbClr val="182947"/>
                </a:solidFill>
                <a:latin typeface="Montserrat Light" panose="00000400000000000000" pitchFamily="2" charset="-52"/>
              </a:rPr>
              <a:t>Застосували такі профілактичні</a:t>
            </a:r>
          </a:p>
          <a:p>
            <a:r>
              <a:rPr lang="uk-UA" sz="1800" b="1" u="sng" dirty="0">
                <a:solidFill>
                  <a:srgbClr val="182947"/>
                </a:solidFill>
                <a:latin typeface="Montserrat Light" panose="00000400000000000000" pitchFamily="2" charset="-52"/>
              </a:rPr>
              <a:t>заходи:</a:t>
            </a:r>
          </a:p>
        </p:txBody>
      </p:sp>
      <p:sp>
        <p:nvSpPr>
          <p:cNvPr id="36" name="TextBox 35"/>
          <p:cNvSpPr txBox="1"/>
          <p:nvPr/>
        </p:nvSpPr>
        <p:spPr>
          <a:xfrm>
            <a:off x="570227" y="4836561"/>
            <a:ext cx="4595110" cy="1477328"/>
          </a:xfrm>
          <a:prstGeom prst="rect">
            <a:avLst/>
          </a:prstGeom>
          <a:noFill/>
        </p:spPr>
        <p:txBody>
          <a:bodyPr wrap="square" rtlCol="0">
            <a:spAutoFit/>
          </a:bodyPr>
          <a:lstStyle/>
          <a:p>
            <a:pPr marL="342900" indent="-342900">
              <a:buFont typeface="Wingdings" panose="05000000000000000000" pitchFamily="2" charset="2"/>
              <a:buChar char="§"/>
            </a:pPr>
            <a:r>
              <a:rPr lang="uk-UA" sz="1800" b="1" dirty="0">
                <a:solidFill>
                  <a:schemeClr val="tx1"/>
                </a:solidFill>
                <a:latin typeface="Montserrat Light" panose="00000400000000000000" pitchFamily="2" charset="-52"/>
              </a:rPr>
              <a:t>Візити</a:t>
            </a:r>
          </a:p>
          <a:p>
            <a:pPr marL="342900" indent="-342900">
              <a:buFont typeface="Wingdings" panose="05000000000000000000" pitchFamily="2" charset="2"/>
              <a:buChar char="§"/>
            </a:pPr>
            <a:r>
              <a:rPr lang="uk-UA" sz="1800" b="1" dirty="0">
                <a:solidFill>
                  <a:schemeClr val="tx1"/>
                </a:solidFill>
                <a:latin typeface="Montserrat Light" panose="00000400000000000000" pitchFamily="2" charset="-52"/>
              </a:rPr>
              <a:t>Профілактичні бесіди</a:t>
            </a:r>
          </a:p>
          <a:p>
            <a:pPr marL="342900" indent="-342900">
              <a:buFont typeface="Wingdings" panose="05000000000000000000" pitchFamily="2" charset="2"/>
              <a:buChar char="§"/>
            </a:pPr>
            <a:r>
              <a:rPr lang="uk-UA" sz="1800" b="1" dirty="0">
                <a:solidFill>
                  <a:schemeClr val="tx1"/>
                </a:solidFill>
                <a:latin typeface="Montserrat Light" panose="00000400000000000000" pitchFamily="2" charset="-52"/>
              </a:rPr>
              <a:t>Консультації з психологами</a:t>
            </a:r>
          </a:p>
          <a:p>
            <a:pPr marL="342900" indent="-342900">
              <a:buFont typeface="Wingdings" panose="05000000000000000000" pitchFamily="2" charset="2"/>
              <a:buChar char="§"/>
            </a:pPr>
            <a:r>
              <a:rPr lang="uk-UA" sz="1800" b="1" dirty="0">
                <a:solidFill>
                  <a:schemeClr val="tx1"/>
                </a:solidFill>
                <a:latin typeface="Montserrat Light" panose="00000400000000000000" pitchFamily="2" charset="-52"/>
              </a:rPr>
              <a:t>Медичний огляд</a:t>
            </a:r>
          </a:p>
          <a:p>
            <a:pPr marL="342900" indent="-342900">
              <a:buFont typeface="Wingdings" panose="05000000000000000000" pitchFamily="2" charset="2"/>
              <a:buChar char="§"/>
            </a:pPr>
            <a:r>
              <a:rPr lang="uk-UA" sz="1800" b="1" dirty="0">
                <a:solidFill>
                  <a:schemeClr val="tx1"/>
                </a:solidFill>
                <a:latin typeface="Montserrat Light" panose="00000400000000000000" pitchFamily="2" charset="-52"/>
              </a:rPr>
              <a:t>Обстеження побутових умов</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7"/>
          <p:cNvPicPr preferRelativeResize="0"/>
          <p:nvPr/>
        </p:nvPicPr>
        <p:blipFill rotWithShape="1">
          <a:blip r:embed="rId3">
            <a:alphaModFix/>
          </a:blip>
          <a:srcRect/>
          <a:stretch/>
        </p:blipFill>
        <p:spPr>
          <a:xfrm>
            <a:off x="0" y="40"/>
            <a:ext cx="12258677" cy="6857960"/>
          </a:xfrm>
          <a:prstGeom prst="rect">
            <a:avLst/>
          </a:prstGeom>
          <a:noFill/>
          <a:ln>
            <a:noFill/>
          </a:ln>
        </p:spPr>
      </p:pic>
      <p:sp>
        <p:nvSpPr>
          <p:cNvPr id="4" name="Прямоугольник 3"/>
          <p:cNvSpPr/>
          <p:nvPr/>
        </p:nvSpPr>
        <p:spPr>
          <a:xfrm>
            <a:off x="260271" y="2364315"/>
            <a:ext cx="5555737" cy="4120023"/>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2" name="Google Shape;177;p7"/>
          <p:cNvCxnSpPr/>
          <p:nvPr/>
        </p:nvCxnSpPr>
        <p:spPr>
          <a:xfrm flipV="1">
            <a:off x="6997985" y="2350409"/>
            <a:ext cx="5260692" cy="13906"/>
          </a:xfrm>
          <a:prstGeom prst="straightConnector1">
            <a:avLst/>
          </a:prstGeom>
          <a:noFill/>
          <a:ln w="38100" cap="flat" cmpd="sng">
            <a:solidFill>
              <a:schemeClr val="accent4"/>
            </a:solidFill>
            <a:prstDash val="solid"/>
            <a:miter lim="800000"/>
            <a:headEnd type="none" w="sm" len="sm"/>
            <a:tailEnd type="none" w="sm" len="sm"/>
          </a:ln>
        </p:spPr>
      </p:cxnSp>
      <p:sp>
        <p:nvSpPr>
          <p:cNvPr id="34" name="Google Shape;181;p7"/>
          <p:cNvSpPr txBox="1"/>
          <p:nvPr/>
        </p:nvSpPr>
        <p:spPr>
          <a:xfrm>
            <a:off x="6697738" y="1823463"/>
            <a:ext cx="5483504"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uk-UA" sz="2400" dirty="0">
                <a:solidFill>
                  <a:srgbClr val="182947"/>
                </a:solidFill>
                <a:latin typeface="Montserrat Medium" panose="00000600000000000000" pitchFamily="2" charset="-52"/>
                <a:ea typeface="Proxima Nova"/>
                <a:cs typeface="Proxima Nova"/>
                <a:sym typeface="Proxima Nova"/>
              </a:rPr>
              <a:t>серед дорослого населення</a:t>
            </a:r>
            <a:endParaRPr sz="2400" dirty="0">
              <a:solidFill>
                <a:srgbClr val="182947"/>
              </a:solidFill>
              <a:latin typeface="Montserrat Medium" panose="00000600000000000000" pitchFamily="2" charset="-52"/>
              <a:ea typeface="Proxima Nova"/>
              <a:cs typeface="Proxima Nova"/>
              <a:sym typeface="Proxima Nova"/>
            </a:endParaRPr>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2298" y="2424009"/>
            <a:ext cx="1213255" cy="1213255"/>
          </a:xfrm>
          <a:prstGeom prst="rect">
            <a:avLst/>
          </a:prstGeom>
        </p:spPr>
      </p:pic>
      <p:sp>
        <p:nvSpPr>
          <p:cNvPr id="35" name="Google Shape;185;p7"/>
          <p:cNvSpPr txBox="1"/>
          <p:nvPr/>
        </p:nvSpPr>
        <p:spPr>
          <a:xfrm>
            <a:off x="9943697" y="2701444"/>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100</a:t>
            </a:r>
            <a:endParaRPr sz="3200" dirty="0">
              <a:solidFill>
                <a:srgbClr val="182947"/>
              </a:solidFill>
              <a:latin typeface="Montserrat SemiBold" panose="00000700000000000000" pitchFamily="2" charset="-52"/>
              <a:ea typeface="Proxima Nova"/>
              <a:cs typeface="Proxima Nova"/>
              <a:sym typeface="Proxima Nova"/>
            </a:endParaRPr>
          </a:p>
        </p:txBody>
      </p:sp>
      <p:pic>
        <p:nvPicPr>
          <p:cNvPr id="37" name="Рисунок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163" y="3545450"/>
            <a:ext cx="658389" cy="658389"/>
          </a:xfrm>
          <a:prstGeom prst="rect">
            <a:avLst/>
          </a:prstGeom>
        </p:spPr>
      </p:pic>
      <p:pic>
        <p:nvPicPr>
          <p:cNvPr id="38" name="Рисунок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7164" y="4420483"/>
            <a:ext cx="658389" cy="658389"/>
          </a:xfrm>
          <a:prstGeom prst="rect">
            <a:avLst/>
          </a:prstGeom>
        </p:spPr>
      </p:pic>
      <p:sp>
        <p:nvSpPr>
          <p:cNvPr id="40" name="Google Shape;188;p7"/>
          <p:cNvSpPr txBox="1"/>
          <p:nvPr/>
        </p:nvSpPr>
        <p:spPr>
          <a:xfrm>
            <a:off x="7246626" y="3720912"/>
            <a:ext cx="319508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Засідання виконкому</a:t>
            </a:r>
            <a:endParaRPr sz="1800" dirty="0">
              <a:solidFill>
                <a:srgbClr val="182947"/>
              </a:solidFill>
              <a:latin typeface="Montserrat SemiBold" panose="00000700000000000000" pitchFamily="2" charset="-52"/>
              <a:ea typeface="Proxima Nova"/>
              <a:cs typeface="Proxima Nova"/>
              <a:sym typeface="Proxima Nova"/>
            </a:endParaRPr>
          </a:p>
        </p:txBody>
      </p:sp>
      <p:sp>
        <p:nvSpPr>
          <p:cNvPr id="41" name="Google Shape;188;p7"/>
          <p:cNvSpPr txBox="1"/>
          <p:nvPr/>
        </p:nvSpPr>
        <p:spPr>
          <a:xfrm>
            <a:off x="7277981" y="4586923"/>
            <a:ext cx="351431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1800" dirty="0">
                <a:solidFill>
                  <a:srgbClr val="182947"/>
                </a:solidFill>
                <a:latin typeface="Montserrat SemiBold" panose="00000700000000000000" pitchFamily="2" charset="-52"/>
                <a:ea typeface="Proxima Nova"/>
                <a:cs typeface="Proxima Nova"/>
                <a:sym typeface="Proxima Nova"/>
              </a:rPr>
              <a:t>Під час видачі </a:t>
            </a:r>
            <a:r>
              <a:rPr lang="uk-UA" sz="1800" dirty="0" err="1">
                <a:solidFill>
                  <a:srgbClr val="182947"/>
                </a:solidFill>
                <a:latin typeface="Montserrat SemiBold" panose="00000700000000000000" pitchFamily="2" charset="-52"/>
                <a:ea typeface="Proxima Nova"/>
                <a:cs typeface="Proxima Nova"/>
                <a:sym typeface="Proxima Nova"/>
              </a:rPr>
              <a:t>гумдопомоги</a:t>
            </a:r>
            <a:endParaRPr lang="uk-UA" sz="1800" dirty="0">
              <a:solidFill>
                <a:srgbClr val="182947"/>
              </a:solidFill>
              <a:latin typeface="Montserrat SemiBold" panose="00000700000000000000" pitchFamily="2" charset="-52"/>
              <a:ea typeface="Proxima Nova"/>
              <a:cs typeface="Proxima Nova"/>
              <a:sym typeface="Proxima Nova"/>
            </a:endParaRPr>
          </a:p>
        </p:txBody>
      </p:sp>
      <p:sp>
        <p:nvSpPr>
          <p:cNvPr id="44" name="Google Shape;185;p7"/>
          <p:cNvSpPr txBox="1"/>
          <p:nvPr/>
        </p:nvSpPr>
        <p:spPr>
          <a:xfrm>
            <a:off x="10939733" y="3630070"/>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0</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45" name="Google Shape;185;p7"/>
          <p:cNvSpPr txBox="1"/>
          <p:nvPr/>
        </p:nvSpPr>
        <p:spPr>
          <a:xfrm>
            <a:off x="10954264" y="4457309"/>
            <a:ext cx="996036"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3200" dirty="0">
                <a:solidFill>
                  <a:srgbClr val="182947"/>
                </a:solidFill>
                <a:latin typeface="Montserrat SemiBold" panose="00000700000000000000" pitchFamily="2" charset="-52"/>
                <a:ea typeface="Proxima Nova"/>
                <a:cs typeface="Proxima Nova"/>
                <a:sym typeface="Proxima Nova"/>
              </a:rPr>
              <a:t>15</a:t>
            </a:r>
            <a:endParaRPr sz="3200" dirty="0">
              <a:solidFill>
                <a:srgbClr val="182947"/>
              </a:solidFill>
              <a:latin typeface="Montserrat SemiBold" panose="00000700000000000000" pitchFamily="2" charset="-52"/>
              <a:ea typeface="Proxima Nova"/>
              <a:cs typeface="Proxima Nova"/>
              <a:sym typeface="Proxima Nova"/>
            </a:endParaRPr>
          </a:p>
        </p:txBody>
      </p:sp>
      <p:sp>
        <p:nvSpPr>
          <p:cNvPr id="47" name="Google Shape;175;p7"/>
          <p:cNvSpPr txBox="1"/>
          <p:nvPr/>
        </p:nvSpPr>
        <p:spPr>
          <a:xfrm>
            <a:off x="255759" y="296812"/>
            <a:ext cx="644197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uk-UA" sz="2800" dirty="0">
                <a:solidFill>
                  <a:schemeClr val="lt1"/>
                </a:solidFill>
                <a:latin typeface="Montserrat SemiBold" panose="00000700000000000000" pitchFamily="2" charset="-52"/>
                <a:ea typeface="Proxima Nova"/>
                <a:cs typeface="Proxima Nova"/>
                <a:sym typeface="Proxima Nova"/>
              </a:rPr>
              <a:t>ПРОФІЛАКТИЧНО-РОЗ’ЯСНЮВАЛЬНА РОБОТА</a:t>
            </a:r>
            <a:endParaRPr sz="2800" dirty="0">
              <a:solidFill>
                <a:schemeClr val="lt1"/>
              </a:solidFill>
              <a:latin typeface="Montserrat SemiBold" panose="00000700000000000000" pitchFamily="2" charset="-52"/>
              <a:ea typeface="Proxima Nova"/>
              <a:cs typeface="Proxima Nova"/>
              <a:sym typeface="Proxima Nova"/>
            </a:endParaRPr>
          </a:p>
        </p:txBody>
      </p:sp>
      <p:sp>
        <p:nvSpPr>
          <p:cNvPr id="48" name="TextBox 47"/>
          <p:cNvSpPr txBox="1"/>
          <p:nvPr/>
        </p:nvSpPr>
        <p:spPr>
          <a:xfrm>
            <a:off x="434371" y="3004192"/>
            <a:ext cx="5207531" cy="2585323"/>
          </a:xfrm>
          <a:prstGeom prst="rect">
            <a:avLst/>
          </a:prstGeom>
          <a:noFill/>
        </p:spPr>
        <p:txBody>
          <a:bodyPr wrap="square" rtlCol="0">
            <a:spAutoFit/>
          </a:bodyPr>
          <a:lstStyle/>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Як не стати жертвою шахрайських дій</a:t>
            </a: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Недопущення керування транспортом у нетверезому стані</a:t>
            </a: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Профорієнтаційні бесіди </a:t>
            </a:r>
          </a:p>
          <a:p>
            <a:pPr marL="285750" indent="-285750">
              <a:buFont typeface="Wingdings" panose="05000000000000000000" pitchFamily="2" charset="2"/>
              <a:buChar char="§"/>
            </a:pPr>
            <a:r>
              <a:rPr lang="uk-UA" sz="1800" b="1" dirty="0">
                <a:solidFill>
                  <a:schemeClr val="tx1"/>
                </a:solidFill>
                <a:latin typeface="Montserrat Light" panose="00000400000000000000" pitchFamily="2" charset="-52"/>
              </a:rPr>
              <a:t>Недопущення порушень громадського порядку</a:t>
            </a:r>
          </a:p>
          <a:p>
            <a:pPr marL="285750" indent="-285750">
              <a:buFont typeface="Wingdings" panose="05000000000000000000" pitchFamily="2" charset="2"/>
              <a:buChar char="§"/>
            </a:pPr>
            <a:endParaRPr lang="uk-UA" sz="1800" b="1" dirty="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a:solidFill>
                <a:srgbClr val="FF0000"/>
              </a:solidFill>
              <a:latin typeface="Montserrat Light" panose="00000400000000000000" pitchFamily="2" charset="-52"/>
            </a:endParaRPr>
          </a:p>
          <a:p>
            <a:pPr marL="342900" indent="-342900">
              <a:buFont typeface="Wingdings" panose="05000000000000000000" pitchFamily="2" charset="2"/>
              <a:buChar char="§"/>
            </a:pPr>
            <a:endParaRPr lang="uk-UA" sz="1800" b="1" dirty="0">
              <a:solidFill>
                <a:srgbClr val="FF0000"/>
              </a:solidFill>
              <a:latin typeface="Montserrat Light" panose="00000400000000000000" pitchFamily="2" charset="-52"/>
            </a:endParaRPr>
          </a:p>
        </p:txBody>
      </p:sp>
      <p:sp>
        <p:nvSpPr>
          <p:cNvPr id="49" name="TextBox 48"/>
          <p:cNvSpPr txBox="1"/>
          <p:nvPr/>
        </p:nvSpPr>
        <p:spPr>
          <a:xfrm>
            <a:off x="1618516" y="2499588"/>
            <a:ext cx="2839239" cy="369332"/>
          </a:xfrm>
          <a:prstGeom prst="rect">
            <a:avLst/>
          </a:prstGeom>
          <a:noFill/>
        </p:spPr>
        <p:txBody>
          <a:bodyPr wrap="none" rtlCol="0">
            <a:spAutoFit/>
          </a:bodyPr>
          <a:lstStyle/>
          <a:p>
            <a:r>
              <a:rPr lang="uk-UA" sz="1800" b="1" u="sng" dirty="0">
                <a:solidFill>
                  <a:srgbClr val="182947"/>
                </a:solidFill>
                <a:latin typeface="Montserrat Light" panose="00000400000000000000" pitchFamily="2" charset="-52"/>
              </a:rPr>
              <a:t>Говорили на такі теми:</a:t>
            </a:r>
          </a:p>
        </p:txBody>
      </p:sp>
    </p:spTree>
    <p:extLst>
      <p:ext uri="{BB962C8B-B14F-4D97-AF65-F5344CB8AC3E}">
        <p14:creationId xmlns:p14="http://schemas.microsoft.com/office/powerpoint/2010/main" val="1260786157"/>
      </p:ext>
    </p:extLst>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1061</Words>
  <Application>Microsoft Office PowerPoint</Application>
  <PresentationFormat>Широкоэкранный</PresentationFormat>
  <Paragraphs>255</Paragraphs>
  <Slides>21</Slides>
  <Notes>21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21</vt:i4>
      </vt:variant>
    </vt:vector>
  </HeadingPairs>
  <TitlesOfParts>
    <vt:vector size="29" baseType="lpstr">
      <vt:lpstr>Calibri</vt:lpstr>
      <vt:lpstr>Montserrat Light</vt:lpstr>
      <vt:lpstr>Montserrat SemiBold</vt:lpstr>
      <vt:lpstr>Arial</vt:lpstr>
      <vt:lpstr>Proxima Nova</vt:lpstr>
      <vt:lpstr>Wingdings</vt:lpstr>
      <vt:lpstr>Montserrat Medium</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TCPO</dc:creator>
  <cp:lastModifiedBy>User</cp:lastModifiedBy>
  <cp:revision>53</cp:revision>
  <dcterms:created xsi:type="dcterms:W3CDTF">2020-12-03T09:33:15Z</dcterms:created>
  <dcterms:modified xsi:type="dcterms:W3CDTF">2024-07-13T10:16:04Z</dcterms:modified>
</cp:coreProperties>
</file>